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3" r:id="rId1"/>
  </p:sldMasterIdLst>
  <p:notesMasterIdLst>
    <p:notesMasterId r:id="rId13"/>
  </p:notesMasterIdLst>
  <p:sldIdLst>
    <p:sldId id="256" r:id="rId2"/>
    <p:sldId id="263" r:id="rId3"/>
    <p:sldId id="258" r:id="rId4"/>
    <p:sldId id="260" r:id="rId5"/>
    <p:sldId id="264" r:id="rId6"/>
    <p:sldId id="266" r:id="rId7"/>
    <p:sldId id="267" r:id="rId8"/>
    <p:sldId id="262" r:id="rId9"/>
    <p:sldId id="261" r:id="rId10"/>
    <p:sldId id="265" r:id="rId11"/>
    <p:sldId id="268" r:id="rId12"/>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e-Claude Levasseur" initials="ML" lastIdx="1" clrIdx="0">
    <p:extLst>
      <p:ext uri="{19B8F6BF-5375-455C-9EA6-DF929625EA0E}">
        <p15:presenceInfo xmlns:p15="http://schemas.microsoft.com/office/powerpoint/2012/main" userId="S-1-5-21-1293536442-2479386064-1393879992-110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EAB200"/>
    <a:srgbClr val="009900"/>
    <a:srgbClr val="5C3810"/>
    <a:srgbClr val="1325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9" autoAdjust="0"/>
    <p:restoredTop sz="94660"/>
  </p:normalViewPr>
  <p:slideViewPr>
    <p:cSldViewPr>
      <p:cViewPr varScale="1">
        <p:scale>
          <a:sx n="50" d="100"/>
          <a:sy n="50" d="100"/>
        </p:scale>
        <p:origin x="202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2"/>
            <a:ext cx="3038475" cy="463696"/>
          </a:xfrm>
          <a:prstGeom prst="rect">
            <a:avLst/>
          </a:prstGeom>
        </p:spPr>
        <p:txBody>
          <a:bodyPr vert="horz" lIns="91440" tIns="45720" rIns="91440" bIns="45720" rtlCol="0"/>
          <a:lstStyle>
            <a:lvl1pPr algn="l">
              <a:defRPr sz="1200"/>
            </a:lvl1pPr>
          </a:lstStyle>
          <a:p>
            <a:endParaRPr lang="fr-CA" dirty="0"/>
          </a:p>
        </p:txBody>
      </p:sp>
      <p:sp>
        <p:nvSpPr>
          <p:cNvPr id="3" name="Espace réservé de la date 2"/>
          <p:cNvSpPr>
            <a:spLocks noGrp="1"/>
          </p:cNvSpPr>
          <p:nvPr>
            <p:ph type="dt" idx="1"/>
          </p:nvPr>
        </p:nvSpPr>
        <p:spPr>
          <a:xfrm>
            <a:off x="3970339" y="2"/>
            <a:ext cx="3038475" cy="463696"/>
          </a:xfrm>
          <a:prstGeom prst="rect">
            <a:avLst/>
          </a:prstGeom>
        </p:spPr>
        <p:txBody>
          <a:bodyPr vert="horz" lIns="91440" tIns="45720" rIns="91440" bIns="45720" rtlCol="0"/>
          <a:lstStyle>
            <a:lvl1pPr algn="r">
              <a:defRPr sz="1200"/>
            </a:lvl1pPr>
          </a:lstStyle>
          <a:p>
            <a:fld id="{8192595E-7349-47E4-8E06-35986DFE370F}" type="datetimeFigureOut">
              <a:rPr lang="fr-CA" smtClean="0"/>
              <a:t>2021-05-21</a:t>
            </a:fld>
            <a:endParaRPr lang="fr-CA" dirty="0"/>
          </a:p>
        </p:txBody>
      </p:sp>
      <p:sp>
        <p:nvSpPr>
          <p:cNvPr id="4" name="Espace réservé de l'image des diapositives 3"/>
          <p:cNvSpPr>
            <a:spLocks noGrp="1" noRot="1" noChangeAspect="1"/>
          </p:cNvSpPr>
          <p:nvPr>
            <p:ph type="sldImg" idx="2"/>
          </p:nvPr>
        </p:nvSpPr>
        <p:spPr>
          <a:xfrm>
            <a:off x="1427163" y="1154113"/>
            <a:ext cx="4156075" cy="3116262"/>
          </a:xfrm>
          <a:prstGeom prst="rect">
            <a:avLst/>
          </a:prstGeom>
          <a:noFill/>
          <a:ln w="12700">
            <a:solidFill>
              <a:prstClr val="black"/>
            </a:solidFill>
          </a:ln>
        </p:spPr>
        <p:txBody>
          <a:bodyPr vert="horz" lIns="91440" tIns="45720" rIns="91440" bIns="45720" rtlCol="0" anchor="ctr"/>
          <a:lstStyle/>
          <a:p>
            <a:endParaRPr lang="fr-CA" dirty="0"/>
          </a:p>
        </p:txBody>
      </p:sp>
      <p:sp>
        <p:nvSpPr>
          <p:cNvPr id="5" name="Espace réservé des notes 4"/>
          <p:cNvSpPr>
            <a:spLocks noGrp="1"/>
          </p:cNvSpPr>
          <p:nvPr>
            <p:ph type="body" sz="quarter" idx="3"/>
          </p:nvPr>
        </p:nvSpPr>
        <p:spPr>
          <a:xfrm>
            <a:off x="701675" y="4444547"/>
            <a:ext cx="5607050" cy="363702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1" y="8772380"/>
            <a:ext cx="3038475" cy="463696"/>
          </a:xfrm>
          <a:prstGeom prst="rect">
            <a:avLst/>
          </a:prstGeom>
        </p:spPr>
        <p:txBody>
          <a:bodyPr vert="horz" lIns="91440" tIns="45720" rIns="91440" bIns="45720" rtlCol="0" anchor="b"/>
          <a:lstStyle>
            <a:lvl1pPr algn="l">
              <a:defRPr sz="1200"/>
            </a:lvl1pPr>
          </a:lstStyle>
          <a:p>
            <a:endParaRPr lang="fr-CA" dirty="0"/>
          </a:p>
        </p:txBody>
      </p:sp>
      <p:sp>
        <p:nvSpPr>
          <p:cNvPr id="7" name="Espace réservé du numéro de diapositive 6"/>
          <p:cNvSpPr>
            <a:spLocks noGrp="1"/>
          </p:cNvSpPr>
          <p:nvPr>
            <p:ph type="sldNum" sz="quarter" idx="5"/>
          </p:nvPr>
        </p:nvSpPr>
        <p:spPr>
          <a:xfrm>
            <a:off x="3970339" y="8772380"/>
            <a:ext cx="3038475" cy="463696"/>
          </a:xfrm>
          <a:prstGeom prst="rect">
            <a:avLst/>
          </a:prstGeom>
        </p:spPr>
        <p:txBody>
          <a:bodyPr vert="horz" lIns="91440" tIns="45720" rIns="91440" bIns="45720" rtlCol="0" anchor="b"/>
          <a:lstStyle>
            <a:lvl1pPr algn="r">
              <a:defRPr sz="1200"/>
            </a:lvl1pPr>
          </a:lstStyle>
          <a:p>
            <a:fld id="{262EA16D-D738-4BD0-8897-E11CB2FF0E16}" type="slidenum">
              <a:rPr lang="fr-CA" smtClean="0"/>
              <a:t>‹N°›</a:t>
            </a:fld>
            <a:endParaRPr lang="fr-CA" dirty="0"/>
          </a:p>
        </p:txBody>
      </p:sp>
    </p:spTree>
    <p:extLst>
      <p:ext uri="{BB962C8B-B14F-4D97-AF65-F5344CB8AC3E}">
        <p14:creationId xmlns:p14="http://schemas.microsoft.com/office/powerpoint/2010/main" val="331756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262EA16D-D738-4BD0-8897-E11CB2FF0E16}" type="slidenum">
              <a:rPr lang="fr-CA" smtClean="0"/>
              <a:t>10</a:t>
            </a:fld>
            <a:endParaRPr lang="fr-CA" dirty="0"/>
          </a:p>
        </p:txBody>
      </p:sp>
    </p:spTree>
    <p:extLst>
      <p:ext uri="{BB962C8B-B14F-4D97-AF65-F5344CB8AC3E}">
        <p14:creationId xmlns:p14="http://schemas.microsoft.com/office/powerpoint/2010/main" val="3331765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A65FF904-DB46-4296-9B14-200F55B0313C}" type="datetimeFigureOut">
              <a:rPr lang="fr-CA" smtClean="0"/>
              <a:t>2021-05-21</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12CEE81C-BBBC-4E4E-8F87-3F75CFA3233C}" type="slidenum">
              <a:rPr lang="fr-CA" smtClean="0"/>
              <a:t>‹N°›</a:t>
            </a:fld>
            <a:endParaRPr lang="fr-CA" dirty="0"/>
          </a:p>
        </p:txBody>
      </p:sp>
    </p:spTree>
    <p:extLst>
      <p:ext uri="{BB962C8B-B14F-4D97-AF65-F5344CB8AC3E}">
        <p14:creationId xmlns:p14="http://schemas.microsoft.com/office/powerpoint/2010/main" val="3329407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65FF904-DB46-4296-9B14-200F55B0313C}" type="datetimeFigureOut">
              <a:rPr lang="fr-CA" smtClean="0"/>
              <a:t>2021-05-21</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12CEE81C-BBBC-4E4E-8F87-3F75CFA3233C}" type="slidenum">
              <a:rPr lang="fr-CA" smtClean="0"/>
              <a:t>‹N°›</a:t>
            </a:fld>
            <a:endParaRPr lang="fr-CA" dirty="0"/>
          </a:p>
        </p:txBody>
      </p:sp>
    </p:spTree>
    <p:extLst>
      <p:ext uri="{BB962C8B-B14F-4D97-AF65-F5344CB8AC3E}">
        <p14:creationId xmlns:p14="http://schemas.microsoft.com/office/powerpoint/2010/main" val="508475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65FF904-DB46-4296-9B14-200F55B0313C}" type="datetimeFigureOut">
              <a:rPr lang="fr-CA" smtClean="0"/>
              <a:t>2021-05-21</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12CEE81C-BBBC-4E4E-8F87-3F75CFA3233C}" type="slidenum">
              <a:rPr lang="fr-CA" smtClean="0"/>
              <a:t>‹N°›</a:t>
            </a:fld>
            <a:endParaRPr lang="fr-CA" dirty="0"/>
          </a:p>
        </p:txBody>
      </p:sp>
    </p:spTree>
    <p:extLst>
      <p:ext uri="{BB962C8B-B14F-4D97-AF65-F5344CB8AC3E}">
        <p14:creationId xmlns:p14="http://schemas.microsoft.com/office/powerpoint/2010/main" val="344514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65FF904-DB46-4296-9B14-200F55B0313C}" type="datetimeFigureOut">
              <a:rPr lang="fr-CA" smtClean="0"/>
              <a:t>2021-05-21</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12CEE81C-BBBC-4E4E-8F87-3F75CFA3233C}" type="slidenum">
              <a:rPr lang="fr-CA" smtClean="0"/>
              <a:t>‹N°›</a:t>
            </a:fld>
            <a:endParaRPr lang="fr-CA" dirty="0"/>
          </a:p>
        </p:txBody>
      </p:sp>
    </p:spTree>
    <p:extLst>
      <p:ext uri="{BB962C8B-B14F-4D97-AF65-F5344CB8AC3E}">
        <p14:creationId xmlns:p14="http://schemas.microsoft.com/office/powerpoint/2010/main" val="1011128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A65FF904-DB46-4296-9B14-200F55B0313C}" type="datetimeFigureOut">
              <a:rPr lang="fr-CA" smtClean="0"/>
              <a:t>2021-05-21</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12CEE81C-BBBC-4E4E-8F87-3F75CFA3233C}" type="slidenum">
              <a:rPr lang="fr-CA" smtClean="0"/>
              <a:t>‹N°›</a:t>
            </a:fld>
            <a:endParaRPr lang="fr-CA" dirty="0"/>
          </a:p>
        </p:txBody>
      </p:sp>
    </p:spTree>
    <p:extLst>
      <p:ext uri="{BB962C8B-B14F-4D97-AF65-F5344CB8AC3E}">
        <p14:creationId xmlns:p14="http://schemas.microsoft.com/office/powerpoint/2010/main" val="1511815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65FF904-DB46-4296-9B14-200F55B0313C}" type="datetimeFigureOut">
              <a:rPr lang="fr-CA" smtClean="0"/>
              <a:t>2021-05-21</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7" name="Slide Number Placeholder 6"/>
          <p:cNvSpPr>
            <a:spLocks noGrp="1"/>
          </p:cNvSpPr>
          <p:nvPr>
            <p:ph type="sldNum" sz="quarter" idx="12"/>
          </p:nvPr>
        </p:nvSpPr>
        <p:spPr/>
        <p:txBody>
          <a:bodyPr/>
          <a:lstStyle/>
          <a:p>
            <a:fld id="{12CEE81C-BBBC-4E4E-8F87-3F75CFA3233C}" type="slidenum">
              <a:rPr lang="fr-CA" smtClean="0"/>
              <a:t>‹N°›</a:t>
            </a:fld>
            <a:endParaRPr lang="fr-CA" dirty="0"/>
          </a:p>
        </p:txBody>
      </p:sp>
    </p:spTree>
    <p:extLst>
      <p:ext uri="{BB962C8B-B14F-4D97-AF65-F5344CB8AC3E}">
        <p14:creationId xmlns:p14="http://schemas.microsoft.com/office/powerpoint/2010/main" val="556341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65FF904-DB46-4296-9B14-200F55B0313C}" type="datetimeFigureOut">
              <a:rPr lang="fr-CA" smtClean="0"/>
              <a:t>2021-05-21</a:t>
            </a:fld>
            <a:endParaRPr lang="fr-CA" dirty="0"/>
          </a:p>
        </p:txBody>
      </p:sp>
      <p:sp>
        <p:nvSpPr>
          <p:cNvPr id="8" name="Footer Placeholder 7"/>
          <p:cNvSpPr>
            <a:spLocks noGrp="1"/>
          </p:cNvSpPr>
          <p:nvPr>
            <p:ph type="ftr" sz="quarter" idx="11"/>
          </p:nvPr>
        </p:nvSpPr>
        <p:spPr/>
        <p:txBody>
          <a:bodyPr/>
          <a:lstStyle/>
          <a:p>
            <a:endParaRPr lang="fr-CA" dirty="0"/>
          </a:p>
        </p:txBody>
      </p:sp>
      <p:sp>
        <p:nvSpPr>
          <p:cNvPr id="9" name="Slide Number Placeholder 8"/>
          <p:cNvSpPr>
            <a:spLocks noGrp="1"/>
          </p:cNvSpPr>
          <p:nvPr>
            <p:ph type="sldNum" sz="quarter" idx="12"/>
          </p:nvPr>
        </p:nvSpPr>
        <p:spPr/>
        <p:txBody>
          <a:bodyPr/>
          <a:lstStyle/>
          <a:p>
            <a:fld id="{12CEE81C-BBBC-4E4E-8F87-3F75CFA3233C}" type="slidenum">
              <a:rPr lang="fr-CA" smtClean="0"/>
              <a:t>‹N°›</a:t>
            </a:fld>
            <a:endParaRPr lang="fr-CA" dirty="0"/>
          </a:p>
        </p:txBody>
      </p:sp>
    </p:spTree>
    <p:extLst>
      <p:ext uri="{BB962C8B-B14F-4D97-AF65-F5344CB8AC3E}">
        <p14:creationId xmlns:p14="http://schemas.microsoft.com/office/powerpoint/2010/main" val="2142604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65FF904-DB46-4296-9B14-200F55B0313C}" type="datetimeFigureOut">
              <a:rPr lang="fr-CA" smtClean="0"/>
              <a:t>2021-05-21</a:t>
            </a:fld>
            <a:endParaRPr lang="fr-CA" dirty="0"/>
          </a:p>
        </p:txBody>
      </p:sp>
      <p:sp>
        <p:nvSpPr>
          <p:cNvPr id="4" name="Footer Placeholder 3"/>
          <p:cNvSpPr>
            <a:spLocks noGrp="1"/>
          </p:cNvSpPr>
          <p:nvPr>
            <p:ph type="ftr" sz="quarter" idx="11"/>
          </p:nvPr>
        </p:nvSpPr>
        <p:spPr/>
        <p:txBody>
          <a:bodyPr/>
          <a:lstStyle/>
          <a:p>
            <a:endParaRPr lang="fr-CA" dirty="0"/>
          </a:p>
        </p:txBody>
      </p:sp>
      <p:sp>
        <p:nvSpPr>
          <p:cNvPr id="5" name="Slide Number Placeholder 4"/>
          <p:cNvSpPr>
            <a:spLocks noGrp="1"/>
          </p:cNvSpPr>
          <p:nvPr>
            <p:ph type="sldNum" sz="quarter" idx="12"/>
          </p:nvPr>
        </p:nvSpPr>
        <p:spPr/>
        <p:txBody>
          <a:bodyPr/>
          <a:lstStyle/>
          <a:p>
            <a:fld id="{12CEE81C-BBBC-4E4E-8F87-3F75CFA3233C}" type="slidenum">
              <a:rPr lang="fr-CA" smtClean="0"/>
              <a:t>‹N°›</a:t>
            </a:fld>
            <a:endParaRPr lang="fr-CA" dirty="0"/>
          </a:p>
        </p:txBody>
      </p:sp>
    </p:spTree>
    <p:extLst>
      <p:ext uri="{BB962C8B-B14F-4D97-AF65-F5344CB8AC3E}">
        <p14:creationId xmlns:p14="http://schemas.microsoft.com/office/powerpoint/2010/main" val="1028264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5FF904-DB46-4296-9B14-200F55B0313C}" type="datetimeFigureOut">
              <a:rPr lang="fr-CA" smtClean="0"/>
              <a:t>2021-05-21</a:t>
            </a:fld>
            <a:endParaRPr lang="fr-CA" dirty="0"/>
          </a:p>
        </p:txBody>
      </p:sp>
      <p:sp>
        <p:nvSpPr>
          <p:cNvPr id="3" name="Footer Placeholder 2"/>
          <p:cNvSpPr>
            <a:spLocks noGrp="1"/>
          </p:cNvSpPr>
          <p:nvPr>
            <p:ph type="ftr" sz="quarter" idx="11"/>
          </p:nvPr>
        </p:nvSpPr>
        <p:spPr/>
        <p:txBody>
          <a:bodyPr/>
          <a:lstStyle/>
          <a:p>
            <a:endParaRPr lang="fr-CA" dirty="0"/>
          </a:p>
        </p:txBody>
      </p:sp>
      <p:sp>
        <p:nvSpPr>
          <p:cNvPr id="4" name="Slide Number Placeholder 3"/>
          <p:cNvSpPr>
            <a:spLocks noGrp="1"/>
          </p:cNvSpPr>
          <p:nvPr>
            <p:ph type="sldNum" sz="quarter" idx="12"/>
          </p:nvPr>
        </p:nvSpPr>
        <p:spPr/>
        <p:txBody>
          <a:bodyPr/>
          <a:lstStyle/>
          <a:p>
            <a:fld id="{12CEE81C-BBBC-4E4E-8F87-3F75CFA3233C}" type="slidenum">
              <a:rPr lang="fr-CA" smtClean="0"/>
              <a:t>‹N°›</a:t>
            </a:fld>
            <a:endParaRPr lang="fr-CA" dirty="0"/>
          </a:p>
        </p:txBody>
      </p:sp>
    </p:spTree>
    <p:extLst>
      <p:ext uri="{BB962C8B-B14F-4D97-AF65-F5344CB8AC3E}">
        <p14:creationId xmlns:p14="http://schemas.microsoft.com/office/powerpoint/2010/main" val="2109367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A65FF904-DB46-4296-9B14-200F55B0313C}" type="datetimeFigureOut">
              <a:rPr lang="fr-CA" smtClean="0"/>
              <a:t>2021-05-21</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7" name="Slide Number Placeholder 6"/>
          <p:cNvSpPr>
            <a:spLocks noGrp="1"/>
          </p:cNvSpPr>
          <p:nvPr>
            <p:ph type="sldNum" sz="quarter" idx="12"/>
          </p:nvPr>
        </p:nvSpPr>
        <p:spPr/>
        <p:txBody>
          <a:bodyPr/>
          <a:lstStyle/>
          <a:p>
            <a:fld id="{12CEE81C-BBBC-4E4E-8F87-3F75CFA3233C}" type="slidenum">
              <a:rPr lang="fr-CA" smtClean="0"/>
              <a:t>‹N°›</a:t>
            </a:fld>
            <a:endParaRPr lang="fr-CA" dirty="0"/>
          </a:p>
        </p:txBody>
      </p:sp>
    </p:spTree>
    <p:extLst>
      <p:ext uri="{BB962C8B-B14F-4D97-AF65-F5344CB8AC3E}">
        <p14:creationId xmlns:p14="http://schemas.microsoft.com/office/powerpoint/2010/main" val="2442179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A65FF904-DB46-4296-9B14-200F55B0313C}" type="datetimeFigureOut">
              <a:rPr lang="fr-CA" smtClean="0"/>
              <a:t>2021-05-21</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7" name="Slide Number Placeholder 6"/>
          <p:cNvSpPr>
            <a:spLocks noGrp="1"/>
          </p:cNvSpPr>
          <p:nvPr>
            <p:ph type="sldNum" sz="quarter" idx="12"/>
          </p:nvPr>
        </p:nvSpPr>
        <p:spPr/>
        <p:txBody>
          <a:bodyPr/>
          <a:lstStyle/>
          <a:p>
            <a:fld id="{12CEE81C-BBBC-4E4E-8F87-3F75CFA3233C}" type="slidenum">
              <a:rPr lang="fr-CA" smtClean="0"/>
              <a:t>‹N°›</a:t>
            </a:fld>
            <a:endParaRPr lang="fr-CA" dirty="0"/>
          </a:p>
        </p:txBody>
      </p:sp>
    </p:spTree>
    <p:extLst>
      <p:ext uri="{BB962C8B-B14F-4D97-AF65-F5344CB8AC3E}">
        <p14:creationId xmlns:p14="http://schemas.microsoft.com/office/powerpoint/2010/main" val="45924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0" t="63000" r="-2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5FF904-DB46-4296-9B14-200F55B0313C}" type="datetimeFigureOut">
              <a:rPr lang="fr-CA" smtClean="0"/>
              <a:t>2021-05-21</a:t>
            </a:fld>
            <a:endParaRPr lang="fr-CA"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CEE81C-BBBC-4E4E-8F87-3F75CFA3233C}" type="slidenum">
              <a:rPr lang="fr-CA" smtClean="0"/>
              <a:t>‹N°›</a:t>
            </a:fld>
            <a:endParaRPr lang="fr-CA" dirty="0"/>
          </a:p>
        </p:txBody>
      </p:sp>
    </p:spTree>
    <p:extLst>
      <p:ext uri="{BB962C8B-B14F-4D97-AF65-F5344CB8AC3E}">
        <p14:creationId xmlns:p14="http://schemas.microsoft.com/office/powerpoint/2010/main" val="522392332"/>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03648" y="1268760"/>
            <a:ext cx="6906839" cy="1646302"/>
          </a:xfrm>
        </p:spPr>
        <p:txBody>
          <a:bodyPr>
            <a:noAutofit/>
          </a:bodyPr>
          <a:lstStyle/>
          <a:p>
            <a:r>
              <a:rPr lang="fr-CA" sz="6600" b="1" dirty="0" smtClean="0">
                <a:solidFill>
                  <a:srgbClr val="FF0000"/>
                </a:solidFill>
                <a:latin typeface="KG Miss Kindergarten" panose="02000000000000000000" pitchFamily="2" charset="0"/>
              </a:rPr>
              <a:t>Le préscolaire</a:t>
            </a:r>
            <a:endParaRPr lang="fr-CA" sz="6600" b="1" dirty="0">
              <a:solidFill>
                <a:srgbClr val="FF0000"/>
              </a:solidFill>
              <a:latin typeface="KG Miss Kindergarten" panose="02000000000000000000" pitchFamily="2" charset="0"/>
            </a:endParaRPr>
          </a:p>
        </p:txBody>
      </p:sp>
    </p:spTree>
    <p:extLst>
      <p:ext uri="{BB962C8B-B14F-4D97-AF65-F5344CB8AC3E}">
        <p14:creationId xmlns:p14="http://schemas.microsoft.com/office/powerpoint/2010/main" val="2508200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476672"/>
            <a:ext cx="8352928" cy="3693319"/>
          </a:xfrm>
          <a:prstGeom prst="rect">
            <a:avLst/>
          </a:prstGeom>
          <a:noFill/>
        </p:spPr>
        <p:txBody>
          <a:bodyPr wrap="square" rtlCol="0">
            <a:spAutoFit/>
          </a:bodyPr>
          <a:lstStyle/>
          <a:p>
            <a:r>
              <a:rPr lang="fr-CA" sz="5400" b="1" u="sng" dirty="0" smtClean="0">
                <a:solidFill>
                  <a:srgbClr val="7030A0"/>
                </a:solidFill>
                <a:latin typeface="KG Miss Kindergarten" panose="02000000000000000000" pitchFamily="2" charset="0"/>
              </a:rPr>
              <a:t>Pour bien se préparer </a:t>
            </a:r>
          </a:p>
          <a:p>
            <a:endParaRPr lang="fr-CA" dirty="0"/>
          </a:p>
          <a:p>
            <a:r>
              <a:rPr lang="fr-CA" sz="1300" dirty="0" smtClean="0">
                <a:latin typeface="Century Gothic" panose="020B0502020202020204" pitchFamily="34" charset="0"/>
                <a:sym typeface="Wingdings" panose="05000000000000000000" pitchFamily="2" charset="2"/>
              </a:rPr>
              <a:t> </a:t>
            </a:r>
            <a:r>
              <a:rPr lang="fr-CA" u="sng" dirty="0" smtClean="0">
                <a:latin typeface="Century Gothic" panose="020B0502020202020204" pitchFamily="34" charset="0"/>
              </a:rPr>
              <a:t>Habillage et chaussure</a:t>
            </a:r>
            <a:r>
              <a:rPr lang="fr-CA" dirty="0" smtClean="0">
                <a:latin typeface="Century Gothic" panose="020B0502020202020204" pitchFamily="34" charset="0"/>
              </a:rPr>
              <a:t> : se pratiquer en vue d’être autonome à l’école.</a:t>
            </a:r>
          </a:p>
          <a:p>
            <a:endParaRPr lang="fr-CA" dirty="0" smtClean="0">
              <a:latin typeface="Century Gothic" panose="020B0502020202020204" pitchFamily="34" charset="0"/>
            </a:endParaRPr>
          </a:p>
          <a:p>
            <a:r>
              <a:rPr lang="fr-CA" sz="1300" dirty="0">
                <a:latin typeface="Century Gothic" panose="020B0502020202020204" pitchFamily="34" charset="0"/>
                <a:sym typeface="Wingdings" panose="05000000000000000000" pitchFamily="2" charset="2"/>
              </a:rPr>
              <a:t></a:t>
            </a:r>
            <a:r>
              <a:rPr lang="fr-CA" dirty="0">
                <a:latin typeface="Century Gothic" panose="020B0502020202020204" pitchFamily="34" charset="0"/>
                <a:sym typeface="Wingdings" panose="05000000000000000000" pitchFamily="2" charset="2"/>
              </a:rPr>
              <a:t> </a:t>
            </a:r>
            <a:r>
              <a:rPr lang="fr-CA" u="sng" dirty="0" smtClean="0">
                <a:latin typeface="Century Gothic" panose="020B0502020202020204" pitchFamily="34" charset="0"/>
              </a:rPr>
              <a:t>Repas et petits plats</a:t>
            </a:r>
            <a:r>
              <a:rPr lang="fr-CA" dirty="0" smtClean="0">
                <a:latin typeface="Century Gothic" panose="020B0502020202020204" pitchFamily="34" charset="0"/>
              </a:rPr>
              <a:t> : ouvrir sa boite à lunch, ses plats, son jus, savoir ce qui doit être mangé en premier…</a:t>
            </a:r>
          </a:p>
          <a:p>
            <a:pPr marL="285750" indent="-285750">
              <a:buFont typeface="Wingdings" panose="05000000000000000000" pitchFamily="2" charset="2"/>
              <a:buChar char="l"/>
            </a:pPr>
            <a:endParaRPr lang="fr-CA" dirty="0" smtClean="0">
              <a:latin typeface="Century Gothic" panose="020B0502020202020204" pitchFamily="34" charset="0"/>
            </a:endParaRPr>
          </a:p>
          <a:p>
            <a:r>
              <a:rPr lang="fr-CA" sz="1300" dirty="0">
                <a:latin typeface="Century Gothic" panose="020B0502020202020204" pitchFamily="34" charset="0"/>
                <a:sym typeface="Wingdings" panose="05000000000000000000" pitchFamily="2" charset="2"/>
              </a:rPr>
              <a:t></a:t>
            </a:r>
            <a:r>
              <a:rPr lang="fr-CA" dirty="0">
                <a:latin typeface="Century Gothic" panose="020B0502020202020204" pitchFamily="34" charset="0"/>
                <a:sym typeface="Wingdings" panose="05000000000000000000" pitchFamily="2" charset="2"/>
              </a:rPr>
              <a:t> </a:t>
            </a:r>
            <a:r>
              <a:rPr lang="fr-CA" u="sng" dirty="0" smtClean="0">
                <a:latin typeface="Century Gothic" panose="020B0502020202020204" pitchFamily="34" charset="0"/>
              </a:rPr>
              <a:t>Autonomie à la salle de bain </a:t>
            </a:r>
          </a:p>
          <a:p>
            <a:pPr marL="285750" indent="-285750">
              <a:buFont typeface="Wingdings" panose="05000000000000000000" pitchFamily="2" charset="2"/>
              <a:buChar char="l"/>
            </a:pPr>
            <a:endParaRPr lang="fr-CA" u="sng" dirty="0" smtClean="0">
              <a:latin typeface="Century Gothic" panose="020B0502020202020204" pitchFamily="34" charset="0"/>
            </a:endParaRPr>
          </a:p>
          <a:p>
            <a:r>
              <a:rPr lang="fr-CA" sz="1300" dirty="0">
                <a:latin typeface="Century Gothic" panose="020B0502020202020204" pitchFamily="34" charset="0"/>
                <a:sym typeface="Wingdings" panose="05000000000000000000" pitchFamily="2" charset="2"/>
              </a:rPr>
              <a:t></a:t>
            </a:r>
            <a:r>
              <a:rPr lang="fr-CA" dirty="0">
                <a:latin typeface="Century Gothic" panose="020B0502020202020204" pitchFamily="34" charset="0"/>
                <a:sym typeface="Wingdings" panose="05000000000000000000" pitchFamily="2" charset="2"/>
              </a:rPr>
              <a:t> </a:t>
            </a:r>
            <a:r>
              <a:rPr lang="fr-CA" u="sng" dirty="0" smtClean="0">
                <a:latin typeface="Century Gothic" panose="020B0502020202020204" pitchFamily="34" charset="0"/>
              </a:rPr>
              <a:t>Environnement de l’école</a:t>
            </a:r>
            <a:r>
              <a:rPr lang="fr-CA" dirty="0" smtClean="0">
                <a:latin typeface="Century Gothic" panose="020B0502020202020204" pitchFamily="34" charset="0"/>
              </a:rPr>
              <a:t> : n’hésitez pas à venir durant l’été…</a:t>
            </a:r>
          </a:p>
          <a:p>
            <a:endParaRPr lang="fr-CA" dirty="0" smtClean="0"/>
          </a:p>
        </p:txBody>
      </p:sp>
    </p:spTree>
    <p:extLst>
      <p:ext uri="{BB962C8B-B14F-4D97-AF65-F5344CB8AC3E}">
        <p14:creationId xmlns:p14="http://schemas.microsoft.com/office/powerpoint/2010/main" val="383357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11560" y="620688"/>
            <a:ext cx="7632848" cy="3416320"/>
          </a:xfrm>
          <a:prstGeom prst="rect">
            <a:avLst/>
          </a:prstGeom>
          <a:noFill/>
        </p:spPr>
        <p:txBody>
          <a:bodyPr wrap="square" rtlCol="0">
            <a:spAutoFit/>
          </a:bodyPr>
          <a:lstStyle/>
          <a:p>
            <a:r>
              <a:rPr lang="fr-CA" u="sng" dirty="0" smtClean="0">
                <a:latin typeface="Century Gothic" panose="020B0502020202020204" pitchFamily="34" charset="0"/>
              </a:rPr>
              <a:t>Inciter votre enfant à adopter de bonnes postures</a:t>
            </a:r>
            <a:r>
              <a:rPr lang="fr-CA" dirty="0" smtClean="0">
                <a:latin typeface="Century Gothic" panose="020B0502020202020204" pitchFamily="34" charset="0"/>
              </a:rPr>
              <a:t> : s’asseoir « en indien », se tenir droit sur sa chaise.</a:t>
            </a:r>
          </a:p>
          <a:p>
            <a:endParaRPr lang="fr-CA" dirty="0">
              <a:latin typeface="Century Gothic" panose="020B0502020202020204" pitchFamily="34" charset="0"/>
            </a:endParaRPr>
          </a:p>
          <a:p>
            <a:r>
              <a:rPr lang="fr-CA" u="sng" dirty="0" smtClean="0">
                <a:latin typeface="Century Gothic" panose="020B0502020202020204" pitchFamily="34" charset="0"/>
              </a:rPr>
              <a:t>Établir la nouvelle routine</a:t>
            </a:r>
            <a:r>
              <a:rPr lang="fr-CA" dirty="0" smtClean="0">
                <a:latin typeface="Century Gothic" panose="020B0502020202020204" pitchFamily="34" charset="0"/>
              </a:rPr>
              <a:t> :  au moins une semaine avant l’arrivée à l’école.</a:t>
            </a:r>
          </a:p>
          <a:p>
            <a:endParaRPr lang="fr-CA" dirty="0">
              <a:latin typeface="Century Gothic" panose="020B0502020202020204" pitchFamily="34" charset="0"/>
            </a:endParaRPr>
          </a:p>
          <a:p>
            <a:r>
              <a:rPr lang="fr-CA" u="sng" dirty="0" smtClean="0">
                <a:latin typeface="Century Gothic" panose="020B0502020202020204" pitchFamily="34" charset="0"/>
              </a:rPr>
              <a:t>Dédramatiser l’erreur</a:t>
            </a:r>
            <a:r>
              <a:rPr lang="fr-CA" dirty="0" smtClean="0">
                <a:latin typeface="Century Gothic" panose="020B0502020202020204" pitchFamily="34" charset="0"/>
              </a:rPr>
              <a:t> : montrer à votre enfant que les erreurs sont normales.  C’est souvent grâce à ces dernières que nous apprenons ! </a:t>
            </a:r>
          </a:p>
          <a:p>
            <a:endParaRPr lang="fr-CA" dirty="0">
              <a:latin typeface="Century Gothic" panose="020B0502020202020204" pitchFamily="34" charset="0"/>
            </a:endParaRPr>
          </a:p>
          <a:p>
            <a:r>
              <a:rPr lang="fr-CA" u="sng" dirty="0" smtClean="0">
                <a:latin typeface="Century Gothic" panose="020B0502020202020204" pitchFamily="34" charset="0"/>
              </a:rPr>
              <a:t>Faire examiner les yeux et les oreilles de votre enfant</a:t>
            </a:r>
            <a:r>
              <a:rPr lang="fr-CA" dirty="0" smtClean="0">
                <a:latin typeface="Century Gothic" panose="020B0502020202020204" pitchFamily="34" charset="0"/>
              </a:rPr>
              <a:t> : avant la rentrée scolaire</a:t>
            </a:r>
            <a:r>
              <a:rPr lang="fr-CA" dirty="0" smtClean="0"/>
              <a:t>. </a:t>
            </a:r>
            <a:endParaRPr lang="fr-CA" dirty="0"/>
          </a:p>
        </p:txBody>
      </p:sp>
    </p:spTree>
    <p:extLst>
      <p:ext uri="{BB962C8B-B14F-4D97-AF65-F5344CB8AC3E}">
        <p14:creationId xmlns:p14="http://schemas.microsoft.com/office/powerpoint/2010/main" val="2973179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83768" y="231785"/>
            <a:ext cx="3744416" cy="963779"/>
          </a:xfrm>
        </p:spPr>
        <p:txBody>
          <a:bodyPr>
            <a:noAutofit/>
          </a:bodyPr>
          <a:lstStyle/>
          <a:p>
            <a:r>
              <a:rPr lang="fr-CA" sz="4500" b="1" u="sng" dirty="0" smtClean="0">
                <a:solidFill>
                  <a:schemeClr val="accent4"/>
                </a:solidFill>
                <a:latin typeface="KG Miss Kindergarten" panose="02000000000000000000" pitchFamily="2" charset="0"/>
                <a:cs typeface="MV Boli" pitchFamily="2" charset="0"/>
              </a:rPr>
              <a:t>Notre école</a:t>
            </a:r>
            <a:endParaRPr lang="fr-CA" sz="4500" b="1" u="sng" dirty="0">
              <a:solidFill>
                <a:schemeClr val="accent4"/>
              </a:solidFill>
              <a:latin typeface="KG Miss Kindergarten" panose="02000000000000000000" pitchFamily="2" charset="0"/>
              <a:cs typeface="MV Boli" pitchFamily="2" charset="0"/>
            </a:endParaRPr>
          </a:p>
        </p:txBody>
      </p:sp>
      <p:sp>
        <p:nvSpPr>
          <p:cNvPr id="4" name="Espace réservé du contenu 3"/>
          <p:cNvSpPr>
            <a:spLocks noGrp="1"/>
          </p:cNvSpPr>
          <p:nvPr>
            <p:ph idx="1"/>
          </p:nvPr>
        </p:nvSpPr>
        <p:spPr>
          <a:xfrm>
            <a:off x="251520" y="1168064"/>
            <a:ext cx="8640960" cy="2909008"/>
          </a:xfrm>
        </p:spPr>
        <p:txBody>
          <a:bodyPr>
            <a:normAutofit lnSpcReduction="10000"/>
          </a:bodyPr>
          <a:lstStyle/>
          <a:p>
            <a:r>
              <a:rPr lang="fr-CA" sz="2400" dirty="0" smtClean="0">
                <a:latin typeface="Century Gothic" panose="020B0502020202020204" pitchFamily="34" charset="0"/>
              </a:rPr>
              <a:t>1 directrice : Marie-Claude Levasseur (Sylvie Dufour)</a:t>
            </a:r>
          </a:p>
          <a:p>
            <a:r>
              <a:rPr lang="fr-CA" sz="2400" dirty="0" smtClean="0">
                <a:latin typeface="Century Gothic" panose="020B0502020202020204" pitchFamily="34" charset="0"/>
              </a:rPr>
              <a:t>13 groupes, dont 2 au préscolaire</a:t>
            </a:r>
          </a:p>
          <a:p>
            <a:r>
              <a:rPr lang="fr-CA" sz="2400" dirty="0" smtClean="0">
                <a:latin typeface="Century Gothic" panose="020B0502020202020204" pitchFamily="34" charset="0"/>
              </a:rPr>
              <a:t>17 enseignantes</a:t>
            </a:r>
          </a:p>
          <a:p>
            <a:r>
              <a:rPr lang="fr-CA" sz="2400" dirty="0" smtClean="0">
                <a:latin typeface="Century Gothic" panose="020B0502020202020204" pitchFamily="34" charset="0"/>
              </a:rPr>
              <a:t>Équipe de soutien : 1 secrétaire, </a:t>
            </a:r>
            <a:r>
              <a:rPr lang="fr-CA" sz="2400" dirty="0">
                <a:latin typeface="Century Gothic" panose="020B0502020202020204" pitchFamily="34" charset="0"/>
              </a:rPr>
              <a:t>1</a:t>
            </a:r>
            <a:r>
              <a:rPr lang="fr-CA" sz="2400" dirty="0" smtClean="0">
                <a:latin typeface="Century Gothic" panose="020B0502020202020204" pitchFamily="34" charset="0"/>
              </a:rPr>
              <a:t> concierge, 2 TES,</a:t>
            </a:r>
          </a:p>
          <a:p>
            <a:pPr marL="0" indent="0">
              <a:buNone/>
            </a:pPr>
            <a:r>
              <a:rPr lang="fr-CA" sz="2400" dirty="0" smtClean="0">
                <a:latin typeface="Century Gothic" panose="020B0502020202020204" pitchFamily="34" charset="0"/>
              </a:rPr>
              <a:t>1 responsable au service de garde.</a:t>
            </a:r>
          </a:p>
          <a:p>
            <a:pPr marL="0" indent="0">
              <a:buNone/>
            </a:pPr>
            <a:r>
              <a:rPr lang="fr-CA" sz="1000" dirty="0" smtClean="0">
                <a:latin typeface="Century Gothic" panose="020B0502020202020204" pitchFamily="34" charset="0"/>
                <a:sym typeface="Wingdings" panose="05000000000000000000" pitchFamily="2" charset="2"/>
              </a:rPr>
              <a:t></a:t>
            </a:r>
            <a:r>
              <a:rPr lang="fr-CA" sz="2400" dirty="0" smtClean="0">
                <a:latin typeface="Century Gothic" panose="020B0502020202020204" pitchFamily="34" charset="0"/>
                <a:sym typeface="Wingdings" panose="05000000000000000000" pitchFamily="2" charset="2"/>
              </a:rPr>
              <a:t> </a:t>
            </a:r>
            <a:r>
              <a:rPr lang="fr-CA" sz="2400" dirty="0" smtClean="0">
                <a:latin typeface="Century Gothic" panose="020B0502020202020204" pitchFamily="34" charset="0"/>
              </a:rPr>
              <a:t>+/- </a:t>
            </a:r>
            <a:r>
              <a:rPr lang="fr-CA" sz="2400" dirty="0">
                <a:latin typeface="Century Gothic" panose="020B0502020202020204" pitchFamily="34" charset="0"/>
              </a:rPr>
              <a:t>9</a:t>
            </a:r>
            <a:r>
              <a:rPr lang="fr-CA" sz="2400" dirty="0" smtClean="0">
                <a:latin typeface="Century Gothic" panose="020B0502020202020204" pitchFamily="34" charset="0"/>
              </a:rPr>
              <a:t> éducatrices</a:t>
            </a:r>
          </a:p>
          <a:p>
            <a:pPr marL="0" indent="0">
              <a:buNone/>
            </a:pPr>
            <a:r>
              <a:rPr lang="fr-CA" sz="1000" dirty="0">
                <a:latin typeface="Century Gothic" panose="020B0502020202020204" pitchFamily="34" charset="0"/>
                <a:sym typeface="Wingdings" panose="05000000000000000000" pitchFamily="2" charset="2"/>
              </a:rPr>
              <a:t></a:t>
            </a:r>
            <a:r>
              <a:rPr lang="fr-CA" sz="2400" dirty="0">
                <a:latin typeface="Century Gothic" panose="020B0502020202020204" pitchFamily="34" charset="0"/>
                <a:sym typeface="Wingdings" panose="05000000000000000000" pitchFamily="2" charset="2"/>
              </a:rPr>
              <a:t> </a:t>
            </a:r>
            <a:r>
              <a:rPr lang="fr-CA" sz="2400" dirty="0" smtClean="0">
                <a:latin typeface="Century Gothic" panose="020B0502020202020204" pitchFamily="34" charset="0"/>
              </a:rPr>
              <a:t>Environ 280 élèves</a:t>
            </a:r>
          </a:p>
          <a:p>
            <a:pPr marL="0" indent="0">
              <a:buNone/>
            </a:pPr>
            <a:endParaRPr lang="fr-CA" sz="2400" dirty="0" smtClean="0">
              <a:solidFill>
                <a:schemeClr val="accent1">
                  <a:lumMod val="50000"/>
                </a:schemeClr>
              </a:solidFill>
              <a:latin typeface="Comic Sans MS" pitchFamily="66" charset="0"/>
            </a:endParaRPr>
          </a:p>
          <a:p>
            <a:pPr marL="82296" indent="0">
              <a:buNone/>
            </a:pPr>
            <a:endParaRPr lang="fr-CA" dirty="0"/>
          </a:p>
          <a:p>
            <a:pPr marL="82296" indent="0">
              <a:buNone/>
            </a:pPr>
            <a:endParaRPr lang="fr-CA" dirty="0" smtClean="0"/>
          </a:p>
        </p:txBody>
      </p:sp>
      <p:sp>
        <p:nvSpPr>
          <p:cNvPr id="3" name="Espace réservé du texte 2"/>
          <p:cNvSpPr>
            <a:spLocks noGrp="1"/>
          </p:cNvSpPr>
          <p:nvPr>
            <p:ph type="body" sz="half" idx="2"/>
          </p:nvPr>
        </p:nvSpPr>
        <p:spPr>
          <a:xfrm>
            <a:off x="445127" y="1605951"/>
            <a:ext cx="7427168" cy="698500"/>
          </a:xfrm>
        </p:spPr>
        <p:txBody>
          <a:bodyPr>
            <a:noAutofit/>
          </a:bodyPr>
          <a:lstStyle/>
          <a:p>
            <a:r>
              <a:rPr lang="fr-CA" sz="2000" dirty="0" smtClean="0">
                <a:solidFill>
                  <a:srgbClr val="002060"/>
                </a:solidFill>
                <a:latin typeface="Comic Sans MS" pitchFamily="66" charset="0"/>
              </a:rPr>
              <a:t>      </a:t>
            </a:r>
            <a:endParaRPr lang="fr-CA" sz="2000" dirty="0">
              <a:solidFill>
                <a:srgbClr val="002060"/>
              </a:solidFill>
              <a:latin typeface="Comic Sans MS" pitchFamily="66" charset="0"/>
            </a:endParaRPr>
          </a:p>
        </p:txBody>
      </p:sp>
    </p:spTree>
    <p:extLst>
      <p:ext uri="{BB962C8B-B14F-4D97-AF65-F5344CB8AC3E}">
        <p14:creationId xmlns:p14="http://schemas.microsoft.com/office/powerpoint/2010/main" val="2044744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6"/>
            <a:ext cx="8191822" cy="1325563"/>
          </a:xfrm>
        </p:spPr>
        <p:txBody>
          <a:bodyPr>
            <a:normAutofit/>
          </a:bodyPr>
          <a:lstStyle/>
          <a:p>
            <a:r>
              <a:rPr lang="fr-CA" sz="4400" b="1" u="sng" dirty="0" smtClean="0">
                <a:solidFill>
                  <a:schemeClr val="accent2">
                    <a:lumMod val="75000"/>
                  </a:schemeClr>
                </a:solidFill>
                <a:latin typeface="KG Miss Kindergarten" panose="02000000000000000000" pitchFamily="2" charset="0"/>
                <a:cs typeface="MV Boli" pitchFamily="2" charset="0"/>
              </a:rPr>
              <a:t>Pour une transition réussie</a:t>
            </a:r>
            <a:r>
              <a:rPr lang="fr-CA" sz="4400" b="1" dirty="0" smtClean="0">
                <a:solidFill>
                  <a:schemeClr val="accent2">
                    <a:lumMod val="75000"/>
                  </a:schemeClr>
                </a:solidFill>
                <a:latin typeface="KG Miss Kindergarten" panose="02000000000000000000" pitchFamily="2" charset="0"/>
                <a:cs typeface="MV Boli" pitchFamily="2" charset="0"/>
              </a:rPr>
              <a:t>…</a:t>
            </a:r>
            <a:endParaRPr lang="fr-CA" sz="4400" b="1" dirty="0">
              <a:solidFill>
                <a:schemeClr val="accent2">
                  <a:lumMod val="75000"/>
                </a:schemeClr>
              </a:solidFill>
              <a:latin typeface="KG Miss Kindergarten" panose="02000000000000000000" pitchFamily="2" charset="0"/>
              <a:cs typeface="MV Boli" pitchFamily="2" charset="0"/>
            </a:endParaRPr>
          </a:p>
        </p:txBody>
      </p:sp>
      <p:sp>
        <p:nvSpPr>
          <p:cNvPr id="6" name="ZoneTexte 5"/>
          <p:cNvSpPr txBox="1"/>
          <p:nvPr/>
        </p:nvSpPr>
        <p:spPr>
          <a:xfrm>
            <a:off x="971600" y="1690689"/>
            <a:ext cx="7272808" cy="2677656"/>
          </a:xfrm>
          <a:prstGeom prst="rect">
            <a:avLst/>
          </a:prstGeom>
          <a:noFill/>
        </p:spPr>
        <p:txBody>
          <a:bodyPr wrap="square" rtlCol="0">
            <a:spAutoFit/>
          </a:bodyPr>
          <a:lstStyle/>
          <a:p>
            <a:r>
              <a:rPr lang="fr-CA" sz="2500" dirty="0" smtClean="0">
                <a:latin typeface="Century Gothic" panose="020B0502020202020204" pitchFamily="34" charset="0"/>
                <a:cs typeface="MV Boli" panose="02000500030200090000" pitchFamily="2" charset="0"/>
              </a:rPr>
              <a:t>1- Une bonne préparation ;</a:t>
            </a:r>
          </a:p>
          <a:p>
            <a:r>
              <a:rPr lang="fr-CA" sz="2500" dirty="0" smtClean="0">
                <a:latin typeface="Century Gothic" panose="020B0502020202020204" pitchFamily="34" charset="0"/>
                <a:cs typeface="MV Boli" panose="02000500030200090000" pitchFamily="2" charset="0"/>
              </a:rPr>
              <a:t>2- Des pratiques collaboratives ;</a:t>
            </a:r>
          </a:p>
          <a:p>
            <a:r>
              <a:rPr lang="fr-CA" sz="2500" dirty="0" smtClean="0">
                <a:latin typeface="Century Gothic" panose="020B0502020202020204" pitchFamily="34" charset="0"/>
                <a:cs typeface="MV Boli" panose="02000500030200090000" pitchFamily="2" charset="0"/>
              </a:rPr>
              <a:t>3- Reconnaissance du temps et de la mise en place des ressources nécessaires ;</a:t>
            </a:r>
          </a:p>
          <a:p>
            <a:r>
              <a:rPr lang="fr-CA" sz="2500" dirty="0" smtClean="0">
                <a:latin typeface="Century Gothic" panose="020B0502020202020204" pitchFamily="34" charset="0"/>
                <a:cs typeface="MV Boli" panose="02000500030200090000" pitchFamily="2" charset="0"/>
              </a:rPr>
              <a:t>4- L’acceptation d’une nouvelle indépendance.</a:t>
            </a:r>
          </a:p>
          <a:p>
            <a:endParaRPr lang="fr-CA" dirty="0" smtClean="0">
              <a:solidFill>
                <a:srgbClr val="0070C0"/>
              </a:solidFill>
              <a:latin typeface="Comic Sans MS" pitchFamily="66" charset="0"/>
            </a:endParaRPr>
          </a:p>
        </p:txBody>
      </p:sp>
    </p:spTree>
    <p:extLst>
      <p:ext uri="{BB962C8B-B14F-4D97-AF65-F5344CB8AC3E}">
        <p14:creationId xmlns:p14="http://schemas.microsoft.com/office/powerpoint/2010/main" val="466495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1628800"/>
            <a:ext cx="7498080" cy="2664296"/>
          </a:xfrm>
        </p:spPr>
        <p:txBody>
          <a:bodyPr>
            <a:normAutofit fontScale="90000"/>
          </a:bodyPr>
          <a:lstStyle/>
          <a:p>
            <a:r>
              <a:rPr lang="fr-CA" sz="6100" dirty="0" smtClean="0">
                <a:solidFill>
                  <a:srgbClr val="FF0066"/>
                </a:solidFill>
                <a:latin typeface="KG Miss Kindergarten" panose="02000000000000000000" pitchFamily="2" charset="0"/>
                <a:cs typeface="MV Boli" pitchFamily="2" charset="0"/>
              </a:rPr>
              <a:t>           </a:t>
            </a:r>
            <a:r>
              <a:rPr lang="fr-CA" sz="6100" u="sng" dirty="0" smtClean="0">
                <a:solidFill>
                  <a:srgbClr val="FF0066"/>
                </a:solidFill>
                <a:latin typeface="KG Miss Kindergarten" panose="02000000000000000000" pitchFamily="2" charset="0"/>
                <a:cs typeface="MV Boli" pitchFamily="2" charset="0"/>
              </a:rPr>
              <a:t>Horaire</a:t>
            </a:r>
            <a:r>
              <a:rPr lang="fr-CA" sz="5400" u="sng" dirty="0" smtClean="0">
                <a:solidFill>
                  <a:srgbClr val="FF0066"/>
                </a:solidFill>
                <a:latin typeface="KG Miss Kindergarten" panose="02000000000000000000" pitchFamily="2" charset="0"/>
                <a:cs typeface="MV Boli" pitchFamily="2" charset="0"/>
              </a:rPr>
              <a:t/>
            </a:r>
            <a:br>
              <a:rPr lang="fr-CA" sz="5400" u="sng" dirty="0" smtClean="0">
                <a:solidFill>
                  <a:srgbClr val="FF0066"/>
                </a:solidFill>
                <a:latin typeface="KG Miss Kindergarten" panose="02000000000000000000" pitchFamily="2" charset="0"/>
                <a:cs typeface="MV Boli" pitchFamily="2" charset="0"/>
              </a:rPr>
            </a:br>
            <a:r>
              <a:rPr lang="fr-CA" sz="2700" b="1" dirty="0" smtClean="0">
                <a:solidFill>
                  <a:srgbClr val="FF0066"/>
                </a:solidFill>
                <a:latin typeface="KG Miss Kindergarten" panose="02000000000000000000" pitchFamily="2" charset="0"/>
                <a:cs typeface="MV Boli" pitchFamily="2" charset="0"/>
              </a:rPr>
              <a:t>Horaire du préscolaire</a:t>
            </a:r>
            <a:r>
              <a:rPr lang="fr-CA" sz="2000" dirty="0" smtClean="0">
                <a:solidFill>
                  <a:schemeClr val="accent2"/>
                </a:solidFill>
                <a:latin typeface="KG Miss Kindergarten" panose="02000000000000000000" pitchFamily="2" charset="0"/>
                <a:cs typeface="MV Boli" pitchFamily="2" charset="0"/>
              </a:rPr>
              <a:t/>
            </a:r>
            <a:br>
              <a:rPr lang="fr-CA" sz="2000" dirty="0" smtClean="0">
                <a:solidFill>
                  <a:schemeClr val="accent2"/>
                </a:solidFill>
                <a:latin typeface="KG Miss Kindergarten" panose="02000000000000000000" pitchFamily="2" charset="0"/>
                <a:cs typeface="MV Boli" pitchFamily="2" charset="0"/>
              </a:rPr>
            </a:br>
            <a:r>
              <a:rPr lang="fr-CA" sz="2000" dirty="0" smtClean="0">
                <a:latin typeface="KG Miss Kindergarten" panose="02000000000000000000" pitchFamily="2" charset="0"/>
                <a:cs typeface="MV Boli" pitchFamily="2" charset="0"/>
              </a:rPr>
              <a:t>8h10 Accueil des élèves</a:t>
            </a:r>
            <a:br>
              <a:rPr lang="fr-CA" sz="2000" dirty="0" smtClean="0">
                <a:latin typeface="KG Miss Kindergarten" panose="02000000000000000000" pitchFamily="2" charset="0"/>
                <a:cs typeface="MV Boli" pitchFamily="2" charset="0"/>
              </a:rPr>
            </a:br>
            <a:r>
              <a:rPr lang="fr-CA" sz="2000" dirty="0" smtClean="0">
                <a:latin typeface="KG Miss Kindergarten" panose="02000000000000000000" pitchFamily="2" charset="0"/>
                <a:cs typeface="MV Boli" pitchFamily="2" charset="0"/>
              </a:rPr>
              <a:t>8h15 Début des activités en classe</a:t>
            </a:r>
            <a:r>
              <a:rPr lang="fr-CA" sz="2000" dirty="0">
                <a:latin typeface="KG Miss Kindergarten" panose="02000000000000000000" pitchFamily="2" charset="0"/>
                <a:cs typeface="MV Boli" pitchFamily="2" charset="0"/>
              </a:rPr>
              <a:t/>
            </a:r>
            <a:br>
              <a:rPr lang="fr-CA" sz="2000" dirty="0">
                <a:latin typeface="KG Miss Kindergarten" panose="02000000000000000000" pitchFamily="2" charset="0"/>
                <a:cs typeface="MV Boli" pitchFamily="2" charset="0"/>
              </a:rPr>
            </a:br>
            <a:r>
              <a:rPr lang="fr-CA" sz="2000" dirty="0" smtClean="0">
                <a:latin typeface="KG Miss Kindergarten" panose="02000000000000000000" pitchFamily="2" charset="0"/>
                <a:cs typeface="MV Boli" pitchFamily="2" charset="0"/>
              </a:rPr>
              <a:t>11h43 Début de la période du diner</a:t>
            </a:r>
            <a:br>
              <a:rPr lang="fr-CA" sz="2000" dirty="0" smtClean="0">
                <a:latin typeface="KG Miss Kindergarten" panose="02000000000000000000" pitchFamily="2" charset="0"/>
                <a:cs typeface="MV Boli" pitchFamily="2" charset="0"/>
              </a:rPr>
            </a:br>
            <a:r>
              <a:rPr lang="fr-CA" sz="2000" dirty="0" smtClean="0">
                <a:latin typeface="KG Miss Kindergarten" panose="02000000000000000000" pitchFamily="2" charset="0"/>
                <a:cs typeface="MV Boli" pitchFamily="2" charset="0"/>
              </a:rPr>
              <a:t>13h00 Accueil des élèves</a:t>
            </a:r>
            <a:br>
              <a:rPr lang="fr-CA" sz="2000" dirty="0" smtClean="0">
                <a:latin typeface="KG Miss Kindergarten" panose="02000000000000000000" pitchFamily="2" charset="0"/>
                <a:cs typeface="MV Boli" pitchFamily="2" charset="0"/>
              </a:rPr>
            </a:br>
            <a:r>
              <a:rPr lang="fr-CA" sz="2000" dirty="0" smtClean="0">
                <a:latin typeface="KG Miss Kindergarten" panose="02000000000000000000" pitchFamily="2" charset="0"/>
                <a:cs typeface="MV Boli" pitchFamily="2" charset="0"/>
              </a:rPr>
              <a:t>13h05 Début des activités en classe</a:t>
            </a:r>
            <a:br>
              <a:rPr lang="fr-CA" sz="2000" dirty="0" smtClean="0">
                <a:latin typeface="KG Miss Kindergarten" panose="02000000000000000000" pitchFamily="2" charset="0"/>
                <a:cs typeface="MV Boli" pitchFamily="2" charset="0"/>
              </a:rPr>
            </a:br>
            <a:r>
              <a:rPr lang="fr-CA" sz="2000" dirty="0" smtClean="0">
                <a:latin typeface="KG Miss Kindergarten" panose="02000000000000000000" pitchFamily="2" charset="0"/>
                <a:cs typeface="MV Boli" pitchFamily="2" charset="0"/>
              </a:rPr>
              <a:t>14h25 Départ des autobus</a:t>
            </a:r>
            <a:r>
              <a:rPr lang="fr-CA" sz="2000" dirty="0" smtClean="0">
                <a:solidFill>
                  <a:schemeClr val="accent2"/>
                </a:solidFill>
                <a:latin typeface="KG Miss Kindergarten" panose="02000000000000000000" pitchFamily="2" charset="0"/>
                <a:cs typeface="MV Boli" pitchFamily="2" charset="0"/>
              </a:rPr>
              <a:t/>
            </a:r>
            <a:br>
              <a:rPr lang="fr-CA" sz="2000" dirty="0" smtClean="0">
                <a:solidFill>
                  <a:schemeClr val="accent2"/>
                </a:solidFill>
                <a:latin typeface="KG Miss Kindergarten" panose="02000000000000000000" pitchFamily="2" charset="0"/>
                <a:cs typeface="MV Boli" pitchFamily="2" charset="0"/>
              </a:rPr>
            </a:br>
            <a:r>
              <a:rPr lang="fr-CA" sz="2000" dirty="0">
                <a:solidFill>
                  <a:srgbClr val="FF0066"/>
                </a:solidFill>
                <a:latin typeface="KG Miss Kindergarten" panose="02000000000000000000" pitchFamily="2" charset="0"/>
                <a:cs typeface="MV Boli" pitchFamily="2" charset="0"/>
              </a:rPr>
              <a:t/>
            </a:r>
            <a:br>
              <a:rPr lang="fr-CA" sz="2000" dirty="0">
                <a:solidFill>
                  <a:srgbClr val="FF0066"/>
                </a:solidFill>
                <a:latin typeface="KG Miss Kindergarten" panose="02000000000000000000" pitchFamily="2" charset="0"/>
                <a:cs typeface="MV Boli" pitchFamily="2" charset="0"/>
              </a:rPr>
            </a:br>
            <a:r>
              <a:rPr lang="fr-CA" sz="2000" b="1" dirty="0" smtClean="0">
                <a:solidFill>
                  <a:srgbClr val="FF0066"/>
                </a:solidFill>
                <a:latin typeface="KG Miss Kindergarten" panose="02000000000000000000" pitchFamily="2" charset="0"/>
                <a:cs typeface="MV Boli" pitchFamily="2" charset="0"/>
              </a:rPr>
              <a:t>Entrée progressive </a:t>
            </a:r>
            <a:r>
              <a:rPr lang="fr-CA" sz="2000" dirty="0" smtClean="0">
                <a:solidFill>
                  <a:srgbClr val="FF0066"/>
                </a:solidFill>
                <a:latin typeface="KG Miss Kindergarten" panose="02000000000000000000" pitchFamily="2" charset="0"/>
                <a:cs typeface="MV Boli" pitchFamily="2" charset="0"/>
              </a:rPr>
              <a:t>: </a:t>
            </a:r>
            <a:r>
              <a:rPr lang="fr-CA" sz="2000" dirty="0" smtClean="0">
                <a:latin typeface="KG Miss Kindergarten" panose="02000000000000000000" pitchFamily="2" charset="0"/>
                <a:cs typeface="MV Boli" pitchFamily="2" charset="0"/>
              </a:rPr>
              <a:t>Horaire à respecter afin de pouvoir bien accueillir chaque enfant.  Groupes définitifs formés le 1</a:t>
            </a:r>
            <a:r>
              <a:rPr lang="fr-CA" sz="2000" baseline="30000" dirty="0" smtClean="0">
                <a:latin typeface="KG Miss Kindergarten" panose="02000000000000000000" pitchFamily="2" charset="0"/>
                <a:cs typeface="MV Boli" pitchFamily="2" charset="0"/>
              </a:rPr>
              <a:t>e</a:t>
            </a:r>
            <a:r>
              <a:rPr lang="fr-CA" sz="2000" dirty="0" smtClean="0">
                <a:latin typeface="KG Miss Kindergarten" panose="02000000000000000000" pitchFamily="2" charset="0"/>
                <a:cs typeface="MV Boli" pitchFamily="2" charset="0"/>
              </a:rPr>
              <a:t> septembre. </a:t>
            </a:r>
            <a:r>
              <a:rPr lang="fr-CA" sz="1800" dirty="0" smtClean="0">
                <a:solidFill>
                  <a:schemeClr val="accent5">
                    <a:lumMod val="60000"/>
                    <a:lumOff val="40000"/>
                  </a:schemeClr>
                </a:solidFill>
                <a:latin typeface="MV Boli" pitchFamily="2" charset="0"/>
                <a:cs typeface="MV Boli" pitchFamily="2" charset="0"/>
              </a:rPr>
              <a:t/>
            </a:r>
            <a:br>
              <a:rPr lang="fr-CA" sz="1800" dirty="0" smtClean="0">
                <a:solidFill>
                  <a:schemeClr val="accent5">
                    <a:lumMod val="60000"/>
                    <a:lumOff val="40000"/>
                  </a:schemeClr>
                </a:solidFill>
                <a:latin typeface="MV Boli" pitchFamily="2" charset="0"/>
                <a:cs typeface="MV Boli" pitchFamily="2" charset="0"/>
              </a:rPr>
            </a:br>
            <a:r>
              <a:rPr lang="fr-CA" sz="1800" dirty="0" smtClean="0">
                <a:solidFill>
                  <a:schemeClr val="accent5">
                    <a:lumMod val="60000"/>
                    <a:lumOff val="40000"/>
                  </a:schemeClr>
                </a:solidFill>
                <a:latin typeface="MV Boli" pitchFamily="2" charset="0"/>
                <a:cs typeface="MV Boli" pitchFamily="2" charset="0"/>
              </a:rPr>
              <a:t/>
            </a:r>
            <a:br>
              <a:rPr lang="fr-CA" sz="1800" dirty="0" smtClean="0">
                <a:solidFill>
                  <a:schemeClr val="accent5">
                    <a:lumMod val="60000"/>
                    <a:lumOff val="40000"/>
                  </a:schemeClr>
                </a:solidFill>
                <a:latin typeface="MV Boli" pitchFamily="2" charset="0"/>
                <a:cs typeface="MV Boli" pitchFamily="2" charset="0"/>
              </a:rPr>
            </a:br>
            <a:r>
              <a:rPr lang="fr-CA" sz="5400" dirty="0" smtClean="0">
                <a:solidFill>
                  <a:schemeClr val="accent5">
                    <a:lumMod val="60000"/>
                    <a:lumOff val="40000"/>
                  </a:schemeClr>
                </a:solidFill>
                <a:latin typeface="MV Boli" pitchFamily="2" charset="0"/>
                <a:cs typeface="MV Boli" pitchFamily="2" charset="0"/>
              </a:rPr>
              <a:t/>
            </a:r>
            <a:br>
              <a:rPr lang="fr-CA" sz="5400" dirty="0" smtClean="0">
                <a:solidFill>
                  <a:schemeClr val="accent5">
                    <a:lumMod val="60000"/>
                    <a:lumOff val="40000"/>
                  </a:schemeClr>
                </a:solidFill>
                <a:latin typeface="MV Boli" pitchFamily="2" charset="0"/>
                <a:cs typeface="MV Boli" pitchFamily="2" charset="0"/>
              </a:rPr>
            </a:br>
            <a:endParaRPr lang="fr-CA" sz="5400" dirty="0">
              <a:solidFill>
                <a:schemeClr val="accent5">
                  <a:lumMod val="60000"/>
                  <a:lumOff val="40000"/>
                </a:schemeClr>
              </a:solidFill>
              <a:latin typeface="MV Boli" pitchFamily="2" charset="0"/>
              <a:cs typeface="MV Boli" pitchFamily="2" charset="0"/>
            </a:endParaRPr>
          </a:p>
        </p:txBody>
      </p:sp>
    </p:spTree>
    <p:extLst>
      <p:ext uri="{BB962C8B-B14F-4D97-AF65-F5344CB8AC3E}">
        <p14:creationId xmlns:p14="http://schemas.microsoft.com/office/powerpoint/2010/main" val="3467779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itre 2"/>
          <p:cNvSpPr>
            <a:spLocks noGrp="1"/>
          </p:cNvSpPr>
          <p:nvPr>
            <p:ph type="title"/>
          </p:nvPr>
        </p:nvSpPr>
        <p:spPr>
          <a:xfrm>
            <a:off x="592282" y="296815"/>
            <a:ext cx="7886700" cy="1325563"/>
          </a:xfrm>
        </p:spPr>
        <p:txBody>
          <a:bodyPr>
            <a:normAutofit/>
          </a:bodyPr>
          <a:lstStyle/>
          <a:p>
            <a:r>
              <a:rPr lang="fr-CA" b="1" u="sng" dirty="0" smtClean="0">
                <a:solidFill>
                  <a:srgbClr val="92D050"/>
                </a:solidFill>
                <a:latin typeface="KG Miss Kindergarten" panose="02000000000000000000" pitchFamily="2" charset="0"/>
                <a:cs typeface="MV Boli" panose="02000500030200090000" pitchFamily="2" charset="0"/>
              </a:rPr>
              <a:t>Entrée progressive    </a:t>
            </a:r>
            <a:endParaRPr lang="fr-CA" b="1" u="sng" dirty="0">
              <a:solidFill>
                <a:srgbClr val="92D050"/>
              </a:solidFill>
              <a:latin typeface="KG Miss Kindergarten" panose="02000000000000000000" pitchFamily="2" charset="0"/>
              <a:cs typeface="MV Boli" panose="02000500030200090000" pitchFamily="2" charset="0"/>
            </a:endParaRPr>
          </a:p>
        </p:txBody>
      </p:sp>
      <p:sp>
        <p:nvSpPr>
          <p:cNvPr id="7" name="AutoShape 2" descr="Résultats de recherche d'images pour « enseignants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dirty="0"/>
          </a:p>
        </p:txBody>
      </p:sp>
      <p:graphicFrame>
        <p:nvGraphicFramePr>
          <p:cNvPr id="2" name="Tableau 1"/>
          <p:cNvGraphicFramePr>
            <a:graphicFrameLocks noGrp="1"/>
          </p:cNvGraphicFramePr>
          <p:nvPr>
            <p:extLst>
              <p:ext uri="{D42A27DB-BD31-4B8C-83A1-F6EECF244321}">
                <p14:modId xmlns:p14="http://schemas.microsoft.com/office/powerpoint/2010/main" val="3506015524"/>
              </p:ext>
            </p:extLst>
          </p:nvPr>
        </p:nvGraphicFramePr>
        <p:xfrm>
          <a:off x="628650" y="1248477"/>
          <a:ext cx="8134638" cy="5060843"/>
        </p:xfrm>
        <a:graphic>
          <a:graphicData uri="http://schemas.openxmlformats.org/drawingml/2006/table">
            <a:tbl>
              <a:tblPr firstRow="1" firstCol="1" bandRow="1"/>
              <a:tblGrid>
                <a:gridCol w="1969439">
                  <a:extLst>
                    <a:ext uri="{9D8B030D-6E8A-4147-A177-3AD203B41FA5}">
                      <a16:colId xmlns:a16="http://schemas.microsoft.com/office/drawing/2014/main" val="428498552"/>
                    </a:ext>
                  </a:extLst>
                </a:gridCol>
                <a:gridCol w="3914100">
                  <a:extLst>
                    <a:ext uri="{9D8B030D-6E8A-4147-A177-3AD203B41FA5}">
                      <a16:colId xmlns:a16="http://schemas.microsoft.com/office/drawing/2014/main" val="2962466367"/>
                    </a:ext>
                  </a:extLst>
                </a:gridCol>
                <a:gridCol w="1695257">
                  <a:extLst>
                    <a:ext uri="{9D8B030D-6E8A-4147-A177-3AD203B41FA5}">
                      <a16:colId xmlns:a16="http://schemas.microsoft.com/office/drawing/2014/main" val="1720966056"/>
                    </a:ext>
                  </a:extLst>
                </a:gridCol>
                <a:gridCol w="555842">
                  <a:extLst>
                    <a:ext uri="{9D8B030D-6E8A-4147-A177-3AD203B41FA5}">
                      <a16:colId xmlns:a16="http://schemas.microsoft.com/office/drawing/2014/main" val="3422808953"/>
                    </a:ext>
                  </a:extLst>
                </a:gridCol>
              </a:tblGrid>
              <a:tr h="451387">
                <a:tc>
                  <a:txBody>
                    <a:bodyPr/>
                    <a:lstStyle/>
                    <a:p>
                      <a:pPr algn="ctr">
                        <a:lnSpc>
                          <a:spcPct val="107000"/>
                        </a:lnSpc>
                        <a:spcAft>
                          <a:spcPts val="0"/>
                        </a:spcAft>
                      </a:pPr>
                      <a:r>
                        <a:rPr lang="fr-CA" sz="1200" b="1" dirty="0">
                          <a:effectLst/>
                          <a:latin typeface="Comic Sans MS" panose="030F0702030302020204" pitchFamily="66" charset="0"/>
                          <a:ea typeface="Calibri" panose="020F0502020204030204" pitchFamily="34" charset="0"/>
                          <a:cs typeface="Times New Roman" panose="02020603050405020304" pitchFamily="18" charset="0"/>
                        </a:rPr>
                        <a:t>Date</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fr-CA" sz="1200" b="1"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fr-CA" sz="1200" b="1" dirty="0">
                          <a:effectLst/>
                          <a:latin typeface="Comic Sans MS" panose="030F0702030302020204" pitchFamily="66" charset="0"/>
                          <a:ea typeface="Calibri" panose="020F0502020204030204" pitchFamily="34" charset="0"/>
                          <a:cs typeface="Times New Roman" panose="02020603050405020304" pitchFamily="18" charset="0"/>
                        </a:rPr>
                        <a:t>Groupes</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endParaRPr lang="fr-CA" sz="800" b="1" dirty="0" smtClean="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0"/>
                        </a:spcAft>
                      </a:pPr>
                      <a:r>
                        <a:rPr lang="fr-CA" sz="800" b="1" dirty="0" smtClean="0">
                          <a:effectLst/>
                          <a:latin typeface="Comic Sans MS" panose="030F0702030302020204" pitchFamily="66" charset="0"/>
                          <a:ea typeface="Calibri" panose="020F0502020204030204" pitchFamily="34" charset="0"/>
                          <a:cs typeface="Times New Roman" panose="02020603050405020304" pitchFamily="18" charset="0"/>
                        </a:rPr>
                        <a:t>Autobus</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46195656"/>
                  </a:ext>
                </a:extLst>
              </a:tr>
              <a:tr h="676933">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Vendredi 27 août</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Les élèves du préscolaire sont séparés en 3 groupes. Soit le groupe A, B et C.</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7000"/>
                        </a:lnSpc>
                        <a:spcAft>
                          <a:spcPts val="0"/>
                        </a:spcAft>
                      </a:pPr>
                      <a:r>
                        <a:rPr lang="fr-CA" sz="900" u="sng" dirty="0">
                          <a:effectLst/>
                          <a:latin typeface="Comic Sans MS" panose="030F0702030302020204" pitchFamily="66" charset="0"/>
                          <a:ea typeface="Calibri" panose="020F0502020204030204" pitchFamily="34" charset="0"/>
                          <a:cs typeface="Times New Roman" panose="02020603050405020304" pitchFamily="18" charset="0"/>
                        </a:rPr>
                        <a:t>Durée 1h15</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A = 8h15 à 9h30</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B = 10h à 11h15</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C = 13h à 14h15</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Non</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69495122"/>
                  </a:ext>
                </a:extLst>
              </a:tr>
              <a:tr h="993297">
                <a:tc rowSpan="2">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Lundi 30 août</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Journée complète de classe pour la moitié des élèves.</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(Les élèves du préscolaires sont séparés en deux groupes, soit le groupe 1 et le groupe 2)</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Groupe </a:t>
                      </a:r>
                      <a:r>
                        <a:rPr lang="fr-CA" sz="900" dirty="0" smtClean="0">
                          <a:effectLst/>
                          <a:latin typeface="Comic Sans MS" panose="030F0702030302020204" pitchFamily="66" charset="0"/>
                          <a:ea typeface="Calibri" panose="020F0502020204030204" pitchFamily="34" charset="0"/>
                          <a:cs typeface="Times New Roman" panose="02020603050405020304" pitchFamily="18" charset="0"/>
                        </a:rPr>
                        <a:t>1</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Oui</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6117623"/>
                  </a:ext>
                </a:extLst>
              </a:tr>
              <a:tr h="169234">
                <a:tc vMerge="1">
                  <a:txBody>
                    <a:bodyPr/>
                    <a:lstStyle/>
                    <a:p>
                      <a:endParaRPr lang="fr-CA"/>
                    </a:p>
                  </a:txBody>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Congé</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Groupe 2</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298270630"/>
                  </a:ext>
                </a:extLst>
              </a:tr>
              <a:tr h="51566">
                <a:tc gridSpan="4">
                  <a:txBody>
                    <a:bodyPr/>
                    <a:lstStyle/>
                    <a:p>
                      <a:pPr>
                        <a:lnSpc>
                          <a:spcPct val="107000"/>
                        </a:lnSpc>
                        <a:spcAft>
                          <a:spcPts val="0"/>
                        </a:spcAft>
                      </a:pPr>
                      <a:r>
                        <a:rPr lang="fr-CA" sz="1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3708631328"/>
                  </a:ext>
                </a:extLst>
              </a:tr>
              <a:tr h="993297">
                <a:tc rowSpan="2">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Mardi 31 août</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Journée complète de classe pour la moitié des élèves.</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(Les élèves du préscolaires sont séparés en deux groupes, soit le groupe 1 et le groupe </a:t>
                      </a:r>
                      <a:r>
                        <a:rPr lang="fr-CA" sz="900" dirty="0" smtClean="0">
                          <a:effectLst/>
                          <a:latin typeface="Comic Sans MS" panose="030F0702030302020204" pitchFamily="66" charset="0"/>
                          <a:ea typeface="Calibri" panose="020F0502020204030204" pitchFamily="34" charset="0"/>
                          <a:cs typeface="Times New Roman" panose="02020603050405020304" pitchFamily="18" charset="0"/>
                        </a:rPr>
                        <a:t>2</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smtClean="0">
                          <a:effectLst/>
                          <a:latin typeface="Comic Sans MS" panose="030F0702030302020204" pitchFamily="66" charset="0"/>
                          <a:ea typeface="Calibri" panose="020F0502020204030204" pitchFamily="34" charset="0"/>
                          <a:cs typeface="Times New Roman" panose="02020603050405020304" pitchFamily="18" charset="0"/>
                        </a:rPr>
                        <a:t>Groupe 2</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Oui</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82876"/>
                  </a:ext>
                </a:extLst>
              </a:tr>
              <a:tr h="169234">
                <a:tc vMerge="1">
                  <a:txBody>
                    <a:bodyPr/>
                    <a:lstStyle/>
                    <a:p>
                      <a:endParaRPr lang="fr-CA"/>
                    </a:p>
                  </a:txBody>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Congé</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Groupe 1</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717538498"/>
                  </a:ext>
                </a:extLst>
              </a:tr>
              <a:tr h="29291">
                <a:tc gridSpan="4">
                  <a:txBody>
                    <a:bodyPr/>
                    <a:lstStyle/>
                    <a:p>
                      <a:pPr>
                        <a:lnSpc>
                          <a:spcPct val="107000"/>
                        </a:lnSpc>
                        <a:spcAft>
                          <a:spcPts val="0"/>
                        </a:spcAft>
                      </a:pPr>
                      <a:r>
                        <a:rPr lang="fr-CA" sz="1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2568196524"/>
                  </a:ext>
                </a:extLst>
              </a:tr>
              <a:tr h="662197">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Mercredi 1</a:t>
                      </a:r>
                      <a:r>
                        <a:rPr lang="fr-CA" sz="900" baseline="30000" dirty="0">
                          <a:effectLst/>
                          <a:latin typeface="Comic Sans MS" panose="030F0702030302020204" pitchFamily="66" charset="0"/>
                          <a:ea typeface="Calibri" panose="020F0502020204030204" pitchFamily="34" charset="0"/>
                          <a:cs typeface="Times New Roman" panose="02020603050405020304" pitchFamily="18" charset="0"/>
                        </a:rPr>
                        <a:t>er</a:t>
                      </a:r>
                      <a:r>
                        <a:rPr lang="fr-CA" sz="900" dirty="0">
                          <a:effectLst/>
                          <a:latin typeface="Comic Sans MS" panose="030F0702030302020204" pitchFamily="66" charset="0"/>
                          <a:ea typeface="Calibri" panose="020F0502020204030204" pitchFamily="34" charset="0"/>
                          <a:cs typeface="Times New Roman" panose="02020603050405020304" pitchFamily="18" charset="0"/>
                        </a:rPr>
                        <a:t> septembre</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Journée pédagogique pour tous.</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Service de garde au besoin. Vous devez procéder à l’inscription de votre enfant.</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Non</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64758961"/>
                  </a:ext>
                </a:extLst>
              </a:tr>
              <a:tr h="29291">
                <a:tc gridSpan="4">
                  <a:txBody>
                    <a:bodyPr/>
                    <a:lstStyle/>
                    <a:p>
                      <a:pPr>
                        <a:lnSpc>
                          <a:spcPct val="107000"/>
                        </a:lnSpc>
                        <a:spcAft>
                          <a:spcPts val="0"/>
                        </a:spcAft>
                      </a:pPr>
                      <a:r>
                        <a:rPr lang="fr-CA" sz="100" dirty="0">
                          <a:effectLst/>
                          <a:latin typeface="Comic Sans MS" panose="030F0702030302020204" pitchFamily="66" charset="0"/>
                          <a:ea typeface="Calibri" panose="020F0502020204030204" pitchFamily="34" charset="0"/>
                          <a:cs typeface="Times New Roman" panose="02020603050405020304" pitchFamily="18" charset="0"/>
                        </a:rPr>
                        <a:t> </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2979440861"/>
                  </a:ext>
                </a:extLst>
              </a:tr>
              <a:tr h="496649">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Jeudi 2 septembre</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Arrivée des élèves</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Première journée dans les groupes officiels</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Tous les élèves du préscolaire</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Oui</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087970076"/>
                  </a:ext>
                </a:extLst>
              </a:tr>
              <a:tr h="338467">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Vendredi 3 septembre</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Horaire régulier</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Tous les élèves du préscolaire</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7000"/>
                        </a:lnSpc>
                        <a:spcAft>
                          <a:spcPts val="0"/>
                        </a:spcAft>
                      </a:pPr>
                      <a:r>
                        <a:rPr lang="fr-CA" sz="900" dirty="0">
                          <a:effectLst/>
                          <a:latin typeface="Comic Sans MS" panose="030F0702030302020204" pitchFamily="66" charset="0"/>
                          <a:ea typeface="Calibri" panose="020F0502020204030204" pitchFamily="34" charset="0"/>
                          <a:cs typeface="Times New Roman" panose="02020603050405020304" pitchFamily="18" charset="0"/>
                        </a:rPr>
                        <a:t>Oui</a:t>
                      </a: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04" marR="503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707762673"/>
                  </a:ext>
                </a:extLst>
              </a:tr>
            </a:tbl>
          </a:graphicData>
        </a:graphic>
      </p:graphicFrame>
      <p:sp>
        <p:nvSpPr>
          <p:cNvPr id="4" name="AutoShape 4" descr="Les Enfants Comptent Un à Quatre | Vecteur Gratuite"/>
          <p:cNvSpPr>
            <a:spLocks noChangeAspect="1" noChangeArrowheads="1"/>
          </p:cNvSpPr>
          <p:nvPr/>
        </p:nvSpPr>
        <p:spPr bwMode="auto">
          <a:xfrm>
            <a:off x="307974" y="7937"/>
            <a:ext cx="951657" cy="95166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dirty="0"/>
          </a:p>
        </p:txBody>
      </p:sp>
      <p:sp>
        <p:nvSpPr>
          <p:cNvPr id="5" name="AutoShape 6" descr="Les Enfants Comptent Un à Quatre | Vecteur Gratu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dirty="0"/>
          </a:p>
        </p:txBody>
      </p:sp>
    </p:spTree>
    <p:extLst>
      <p:ext uri="{BB962C8B-B14F-4D97-AF65-F5344CB8AC3E}">
        <p14:creationId xmlns:p14="http://schemas.microsoft.com/office/powerpoint/2010/main" val="244774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276872"/>
            <a:ext cx="7886700" cy="903634"/>
          </a:xfrm>
        </p:spPr>
        <p:txBody>
          <a:bodyPr>
            <a:normAutofit fontScale="90000"/>
          </a:bodyPr>
          <a:lstStyle/>
          <a:p>
            <a:r>
              <a:rPr lang="fr-CA" sz="6100" b="1" dirty="0" smtClean="0">
                <a:latin typeface="KG Miss Kindergarten" panose="02000000000000000000" pitchFamily="2" charset="0"/>
              </a:rPr>
              <a:t> </a:t>
            </a:r>
            <a:r>
              <a:rPr lang="fr-CA" sz="6100" b="1" u="sng" dirty="0" smtClean="0">
                <a:solidFill>
                  <a:schemeClr val="accent4"/>
                </a:solidFill>
                <a:latin typeface="KG Miss Kindergarten" panose="02000000000000000000" pitchFamily="2" charset="0"/>
              </a:rPr>
              <a:t>Informations utiles</a:t>
            </a:r>
            <a:r>
              <a:rPr lang="fr-CA" sz="4000" dirty="0">
                <a:latin typeface="Hey Comic" pitchFamily="50" charset="0"/>
              </a:rPr>
              <a:t/>
            </a:r>
            <a:br>
              <a:rPr lang="fr-CA" sz="4000" dirty="0">
                <a:latin typeface="Hey Comic" pitchFamily="50" charset="0"/>
              </a:rPr>
            </a:br>
            <a:r>
              <a:rPr lang="fr-CA" sz="1400" dirty="0" smtClean="0">
                <a:latin typeface="Century Gothic" panose="020B0502020202020204" pitchFamily="34" charset="0"/>
                <a:ea typeface="Simplicity" panose="02000603000000000000" pitchFamily="2" charset="0"/>
                <a:sym typeface="Wingdings" panose="05000000000000000000" pitchFamily="2" charset="2"/>
              </a:rPr>
              <a:t></a:t>
            </a:r>
            <a:r>
              <a:rPr lang="fr-CA" sz="2000" dirty="0" smtClean="0">
                <a:latin typeface="Century Gothic" panose="020B0502020202020204" pitchFamily="34" charset="0"/>
                <a:ea typeface="Simplicity" panose="02000603000000000000" pitchFamily="2" charset="0"/>
                <a:sym typeface="Wingdings" panose="05000000000000000000" pitchFamily="2" charset="2"/>
              </a:rPr>
              <a:t> </a:t>
            </a:r>
            <a:r>
              <a:rPr lang="fr-CA" sz="2000" u="sng" dirty="0" smtClean="0">
                <a:latin typeface="Century Gothic" panose="020B0502020202020204" pitchFamily="34" charset="0"/>
                <a:ea typeface="Simplicity" panose="02000603000000000000" pitchFamily="2" charset="0"/>
                <a:sym typeface="Wingdings" panose="05000000000000000000" pitchFamily="2" charset="2"/>
              </a:rPr>
              <a:t>Transport scolaire </a:t>
            </a:r>
            <a:r>
              <a:rPr lang="fr-CA" sz="2000" dirty="0" smtClean="0">
                <a:latin typeface="Century Gothic" panose="020B0502020202020204" pitchFamily="34" charset="0"/>
                <a:ea typeface="Simplicity" panose="02000603000000000000" pitchFamily="2" charset="0"/>
                <a:sym typeface="Wingdings" panose="05000000000000000000" pitchFamily="2" charset="2"/>
              </a:rPr>
              <a:t>:  Tous les élèves peuvent prendre l’autobus.  Les informations concernant l’horaire du transport vous sont envoyées par la poste au mois d’aout (également disponibles sur le site du CSSDA).</a:t>
            </a:r>
            <a:br>
              <a:rPr lang="fr-CA" sz="2000" dirty="0" smtClean="0">
                <a:latin typeface="Century Gothic" panose="020B0502020202020204" pitchFamily="34" charset="0"/>
                <a:ea typeface="Simplicity" panose="02000603000000000000" pitchFamily="2" charset="0"/>
                <a:sym typeface="Wingdings" panose="05000000000000000000" pitchFamily="2" charset="2"/>
              </a:rPr>
            </a:br>
            <a:r>
              <a:rPr lang="fr-CA" sz="2000" dirty="0" smtClean="0">
                <a:latin typeface="Century Gothic" panose="020B0502020202020204" pitchFamily="34" charset="0"/>
                <a:ea typeface="Simplicity" panose="02000603000000000000" pitchFamily="2" charset="0"/>
                <a:sym typeface="Wingdings" panose="05000000000000000000" pitchFamily="2" charset="2"/>
              </a:rPr>
              <a:t>Il est obligatoire d’être présent à l’arrivée de l’enfant.  Le chauffeur doit vous voir. </a:t>
            </a:r>
            <a:br>
              <a:rPr lang="fr-CA" sz="2000" dirty="0" smtClean="0">
                <a:latin typeface="Century Gothic" panose="020B0502020202020204" pitchFamily="34" charset="0"/>
                <a:ea typeface="Simplicity" panose="02000603000000000000" pitchFamily="2" charset="0"/>
                <a:sym typeface="Wingdings" panose="05000000000000000000" pitchFamily="2" charset="2"/>
              </a:rPr>
            </a:br>
            <a:r>
              <a:rPr lang="fr-CA" sz="2000" dirty="0">
                <a:latin typeface="Century Gothic" panose="020B0502020202020204" pitchFamily="34" charset="0"/>
                <a:ea typeface="Simplicity" panose="02000603000000000000" pitchFamily="2" charset="0"/>
                <a:sym typeface="Wingdings" panose="05000000000000000000" pitchFamily="2" charset="2"/>
              </a:rPr>
              <a:t/>
            </a:r>
            <a:br>
              <a:rPr lang="fr-CA" sz="2000" dirty="0">
                <a:latin typeface="Century Gothic" panose="020B0502020202020204" pitchFamily="34" charset="0"/>
                <a:ea typeface="Simplicity" panose="02000603000000000000" pitchFamily="2" charset="0"/>
                <a:sym typeface="Wingdings" panose="05000000000000000000" pitchFamily="2" charset="2"/>
              </a:rPr>
            </a:br>
            <a:r>
              <a:rPr lang="fr-CA" sz="1400" dirty="0" smtClean="0">
                <a:latin typeface="Century Gothic" panose="020B0502020202020204" pitchFamily="34" charset="0"/>
                <a:ea typeface="Simplicity" panose="02000603000000000000" pitchFamily="2" charset="0"/>
                <a:sym typeface="Wingdings" panose="05000000000000000000" pitchFamily="2" charset="2"/>
              </a:rPr>
              <a:t></a:t>
            </a:r>
            <a:r>
              <a:rPr lang="fr-CA" sz="2000" dirty="0" smtClean="0">
                <a:latin typeface="Century Gothic" panose="020B0502020202020204" pitchFamily="34" charset="0"/>
                <a:ea typeface="Simplicity" panose="02000603000000000000" pitchFamily="2" charset="0"/>
                <a:sym typeface="Wingdings" panose="05000000000000000000" pitchFamily="2" charset="2"/>
              </a:rPr>
              <a:t> </a:t>
            </a:r>
            <a:r>
              <a:rPr lang="fr-CA" sz="2000" u="sng" dirty="0" smtClean="0">
                <a:latin typeface="Century Gothic" panose="020B0502020202020204" pitchFamily="34" charset="0"/>
                <a:ea typeface="Simplicity" panose="02000603000000000000" pitchFamily="2" charset="0"/>
                <a:sym typeface="Wingdings" panose="05000000000000000000" pitchFamily="2" charset="2"/>
              </a:rPr>
              <a:t>Info-parents</a:t>
            </a:r>
            <a:r>
              <a:rPr lang="fr-CA" sz="2000" dirty="0" smtClean="0">
                <a:latin typeface="Century Gothic" panose="020B0502020202020204" pitchFamily="34" charset="0"/>
                <a:ea typeface="Simplicity" panose="02000603000000000000" pitchFamily="2" charset="0"/>
                <a:sym typeface="Wingdings" panose="05000000000000000000" pitchFamily="2" charset="2"/>
              </a:rPr>
              <a:t> : journal mensuel envoyé par courriel.  Contient de l’information importante. </a:t>
            </a:r>
            <a:br>
              <a:rPr lang="fr-CA" sz="2000" dirty="0" smtClean="0">
                <a:latin typeface="Century Gothic" panose="020B0502020202020204" pitchFamily="34" charset="0"/>
                <a:ea typeface="Simplicity" panose="02000603000000000000" pitchFamily="2" charset="0"/>
                <a:sym typeface="Wingdings" panose="05000000000000000000" pitchFamily="2" charset="2"/>
              </a:rPr>
            </a:br>
            <a:r>
              <a:rPr lang="fr-CA" sz="2000" dirty="0">
                <a:latin typeface="Century Gothic" panose="020B0502020202020204" pitchFamily="34" charset="0"/>
                <a:ea typeface="Simplicity" panose="02000603000000000000" pitchFamily="2" charset="0"/>
                <a:sym typeface="Wingdings" panose="05000000000000000000" pitchFamily="2" charset="2"/>
              </a:rPr>
              <a:t/>
            </a:r>
            <a:br>
              <a:rPr lang="fr-CA" sz="2000" dirty="0">
                <a:latin typeface="Century Gothic" panose="020B0502020202020204" pitchFamily="34" charset="0"/>
                <a:ea typeface="Simplicity" panose="02000603000000000000" pitchFamily="2" charset="0"/>
                <a:sym typeface="Wingdings" panose="05000000000000000000" pitchFamily="2" charset="2"/>
              </a:rPr>
            </a:br>
            <a:r>
              <a:rPr lang="fr-CA" sz="1400" dirty="0" smtClean="0">
                <a:latin typeface="Century Gothic" panose="020B0502020202020204" pitchFamily="34" charset="0"/>
                <a:ea typeface="Simplicity" panose="02000603000000000000" pitchFamily="2" charset="0"/>
                <a:sym typeface="Wingdings" panose="05000000000000000000" pitchFamily="2" charset="2"/>
              </a:rPr>
              <a:t> </a:t>
            </a:r>
            <a:r>
              <a:rPr lang="fr-CA" sz="2000" u="sng" dirty="0" smtClean="0">
                <a:latin typeface="Century Gothic" panose="020B0502020202020204" pitchFamily="34" charset="0"/>
                <a:ea typeface="Simplicity" panose="02000603000000000000" pitchFamily="2" charset="0"/>
                <a:sym typeface="Wingdings" panose="05000000000000000000" pitchFamily="2" charset="2"/>
              </a:rPr>
              <a:t>Accès et circulation dans l’école </a:t>
            </a:r>
            <a:r>
              <a:rPr lang="fr-CA" sz="2000" dirty="0" smtClean="0">
                <a:latin typeface="Century Gothic" panose="020B0502020202020204" pitchFamily="34" charset="0"/>
                <a:ea typeface="Simplicity" panose="02000603000000000000" pitchFamily="2" charset="0"/>
                <a:sym typeface="Wingdings" panose="05000000000000000000" pitchFamily="2" charset="2"/>
              </a:rPr>
              <a:t>: aucun accès permis sans autorisation.  Toujours se présenter au secrétariat de la grande école avant d’entrer.</a:t>
            </a:r>
            <a:r>
              <a:rPr lang="fr-CA" sz="2000" b="1" dirty="0" smtClean="0">
                <a:latin typeface="Comic Sans MS" panose="030F0702030302020204" pitchFamily="66" charset="0"/>
                <a:sym typeface="Wingdings" panose="05000000000000000000" pitchFamily="2" charset="2"/>
              </a:rPr>
              <a:t/>
            </a:r>
            <a:br>
              <a:rPr lang="fr-CA" sz="2000" b="1" dirty="0" smtClean="0">
                <a:latin typeface="Comic Sans MS" panose="030F0702030302020204" pitchFamily="66" charset="0"/>
                <a:sym typeface="Wingdings" panose="05000000000000000000" pitchFamily="2" charset="2"/>
              </a:rPr>
            </a:br>
            <a:r>
              <a:rPr lang="fr-CA" sz="4000" b="1" dirty="0" smtClean="0">
                <a:latin typeface="Comic Sans MS" panose="030F0702030302020204" pitchFamily="66" charset="0"/>
              </a:rPr>
              <a:t/>
            </a:r>
            <a:br>
              <a:rPr lang="fr-CA" sz="4000" b="1" dirty="0" smtClean="0">
                <a:latin typeface="Comic Sans MS" panose="030F0702030302020204" pitchFamily="66" charset="0"/>
              </a:rPr>
            </a:br>
            <a:endParaRPr lang="fr-CA" sz="4000" b="1" dirty="0">
              <a:latin typeface="Comic Sans MS" panose="030F0702030302020204" pitchFamily="66" charset="0"/>
            </a:endParaRPr>
          </a:p>
        </p:txBody>
      </p:sp>
    </p:spTree>
    <p:extLst>
      <p:ext uri="{BB962C8B-B14F-4D97-AF65-F5344CB8AC3E}">
        <p14:creationId xmlns:p14="http://schemas.microsoft.com/office/powerpoint/2010/main" val="4079439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1988840"/>
            <a:ext cx="7886700" cy="1325563"/>
          </a:xfrm>
        </p:spPr>
        <p:txBody>
          <a:bodyPr>
            <a:normAutofit fontScale="90000"/>
          </a:bodyPr>
          <a:lstStyle/>
          <a:p>
            <a:r>
              <a:rPr lang="fr-CA" b="1" u="sng" dirty="0">
                <a:solidFill>
                  <a:schemeClr val="accent4"/>
                </a:solidFill>
                <a:latin typeface="KG Miss Kindergarten" panose="02000000000000000000" pitchFamily="2" charset="0"/>
              </a:rPr>
              <a:t>Informations </a:t>
            </a:r>
            <a:r>
              <a:rPr lang="fr-CA" b="1" u="sng" dirty="0" smtClean="0">
                <a:solidFill>
                  <a:schemeClr val="accent4"/>
                </a:solidFill>
                <a:latin typeface="KG Miss Kindergarten" panose="02000000000000000000" pitchFamily="2" charset="0"/>
              </a:rPr>
              <a:t>utiles (suite)</a:t>
            </a:r>
            <a:br>
              <a:rPr lang="fr-CA" b="1" u="sng" dirty="0" smtClean="0">
                <a:solidFill>
                  <a:schemeClr val="accent4"/>
                </a:solidFill>
                <a:latin typeface="KG Miss Kindergarten" panose="02000000000000000000" pitchFamily="2" charset="0"/>
              </a:rPr>
            </a:br>
            <a:r>
              <a:rPr lang="fr-CA" sz="1400" dirty="0" smtClean="0">
                <a:latin typeface="Century Gothic" panose="020B0502020202020204" pitchFamily="34" charset="0"/>
                <a:ea typeface="Simplicity" panose="02000603000000000000" pitchFamily="2" charset="0"/>
                <a:sym typeface="Wingdings" panose="05000000000000000000" pitchFamily="2" charset="2"/>
              </a:rPr>
              <a:t></a:t>
            </a:r>
            <a:r>
              <a:rPr lang="fr-CA" dirty="0" smtClean="0">
                <a:latin typeface="Century Gothic" panose="020B0502020202020204" pitchFamily="34" charset="0"/>
                <a:ea typeface="Simplicity" panose="02000603000000000000" pitchFamily="2" charset="0"/>
                <a:sym typeface="Wingdings" panose="05000000000000000000" pitchFamily="2" charset="2"/>
              </a:rPr>
              <a:t> </a:t>
            </a:r>
            <a:r>
              <a:rPr lang="fr-CA" sz="2000" u="sng" dirty="0" smtClean="0">
                <a:latin typeface="Century Gothic" panose="020B0502020202020204" pitchFamily="34" charset="0"/>
                <a:ea typeface="Simplicity" panose="02000603000000000000" pitchFamily="2" charset="0"/>
                <a:sym typeface="Wingdings" panose="05000000000000000000" pitchFamily="2" charset="2"/>
              </a:rPr>
              <a:t>Liste d’effets </a:t>
            </a:r>
            <a:r>
              <a:rPr lang="fr-CA" sz="2000" dirty="0" smtClean="0">
                <a:latin typeface="Century Gothic" panose="020B0502020202020204" pitchFamily="34" charset="0"/>
                <a:ea typeface="Simplicity" panose="02000603000000000000" pitchFamily="2" charset="0"/>
                <a:sym typeface="Wingdings" panose="05000000000000000000" pitchFamily="2" charset="2"/>
              </a:rPr>
              <a:t>scolaires : La liste sera dans l’enveloppe qui vous sera remise au mois de juin. Elle sera également sur le site de l’école. </a:t>
            </a:r>
            <a:r>
              <a:rPr lang="fr-CA" dirty="0" smtClean="0">
                <a:latin typeface="Century Gothic" panose="020B0502020202020204" pitchFamily="34" charset="0"/>
                <a:ea typeface="Simplicity" panose="02000603000000000000" pitchFamily="2" charset="0"/>
                <a:sym typeface="Wingdings" panose="05000000000000000000" pitchFamily="2" charset="2"/>
              </a:rPr>
              <a:t/>
            </a:r>
            <a:br>
              <a:rPr lang="fr-CA" dirty="0" smtClean="0">
                <a:latin typeface="Century Gothic" panose="020B0502020202020204" pitchFamily="34" charset="0"/>
                <a:ea typeface="Simplicity" panose="02000603000000000000" pitchFamily="2" charset="0"/>
                <a:sym typeface="Wingdings" panose="05000000000000000000" pitchFamily="2" charset="2"/>
              </a:rPr>
            </a:br>
            <a:r>
              <a:rPr lang="fr-CA" sz="1400" dirty="0">
                <a:latin typeface="Century Gothic" panose="020B0502020202020204" pitchFamily="34" charset="0"/>
                <a:ea typeface="Simplicity" panose="02000603000000000000" pitchFamily="2" charset="0"/>
                <a:sym typeface="Wingdings" panose="05000000000000000000" pitchFamily="2" charset="2"/>
              </a:rPr>
              <a:t></a:t>
            </a:r>
            <a:r>
              <a:rPr lang="fr-CA" dirty="0">
                <a:latin typeface="Century Gothic" panose="020B0502020202020204" pitchFamily="34" charset="0"/>
                <a:ea typeface="Simplicity" panose="02000603000000000000" pitchFamily="2" charset="0"/>
                <a:sym typeface="Wingdings" panose="05000000000000000000" pitchFamily="2" charset="2"/>
              </a:rPr>
              <a:t> </a:t>
            </a:r>
            <a:r>
              <a:rPr lang="fr-CA" sz="2000" u="sng" dirty="0" smtClean="0">
                <a:latin typeface="Century Gothic" panose="020B0502020202020204" pitchFamily="34" charset="0"/>
                <a:ea typeface="Simplicity" panose="02000603000000000000" pitchFamily="2" charset="0"/>
                <a:sym typeface="Wingdings" panose="05000000000000000000" pitchFamily="2" charset="2"/>
              </a:rPr>
              <a:t>Allergies</a:t>
            </a:r>
            <a:r>
              <a:rPr lang="fr-CA" sz="2000" dirty="0" smtClean="0">
                <a:latin typeface="Century Gothic" panose="020B0502020202020204" pitchFamily="34" charset="0"/>
                <a:ea typeface="Simplicity" panose="02000603000000000000" pitchFamily="2" charset="0"/>
                <a:sym typeface="Wingdings" panose="05000000000000000000" pitchFamily="2" charset="2"/>
              </a:rPr>
              <a:t> : les noix et les arachides ne sont jamais permises. </a:t>
            </a:r>
            <a:r>
              <a:rPr lang="fr-CA" dirty="0" smtClean="0">
                <a:latin typeface="Century Gothic" panose="020B0502020202020204" pitchFamily="34" charset="0"/>
                <a:ea typeface="Simplicity" panose="02000603000000000000" pitchFamily="2" charset="0"/>
                <a:sym typeface="Wingdings" panose="05000000000000000000" pitchFamily="2" charset="2"/>
              </a:rPr>
              <a:t/>
            </a:r>
            <a:br>
              <a:rPr lang="fr-CA" dirty="0" smtClean="0">
                <a:latin typeface="Century Gothic" panose="020B0502020202020204" pitchFamily="34" charset="0"/>
                <a:ea typeface="Simplicity" panose="02000603000000000000" pitchFamily="2" charset="0"/>
                <a:sym typeface="Wingdings" panose="05000000000000000000" pitchFamily="2" charset="2"/>
              </a:rPr>
            </a:br>
            <a:r>
              <a:rPr lang="fr-CA" sz="1400" dirty="0">
                <a:latin typeface="Century Gothic" panose="020B0502020202020204" pitchFamily="34" charset="0"/>
                <a:ea typeface="Simplicity" panose="02000603000000000000" pitchFamily="2" charset="0"/>
                <a:sym typeface="Wingdings" panose="05000000000000000000" pitchFamily="2" charset="2"/>
              </a:rPr>
              <a:t></a:t>
            </a:r>
            <a:r>
              <a:rPr lang="fr-CA" dirty="0">
                <a:latin typeface="Century Gothic" panose="020B0502020202020204" pitchFamily="34" charset="0"/>
                <a:ea typeface="Simplicity" panose="02000603000000000000" pitchFamily="2" charset="0"/>
                <a:sym typeface="Wingdings" panose="05000000000000000000" pitchFamily="2" charset="2"/>
              </a:rPr>
              <a:t> </a:t>
            </a:r>
            <a:r>
              <a:rPr lang="fr-CA" sz="2000" u="sng" dirty="0" smtClean="0">
                <a:latin typeface="Century Gothic" panose="020B0502020202020204" pitchFamily="34" charset="0"/>
                <a:ea typeface="Simplicity" panose="02000603000000000000" pitchFamily="2" charset="0"/>
                <a:sym typeface="Wingdings" panose="05000000000000000000" pitchFamily="2" charset="2"/>
              </a:rPr>
              <a:t>Médication</a:t>
            </a:r>
            <a:r>
              <a:rPr lang="fr-CA" sz="2000" dirty="0" smtClean="0">
                <a:latin typeface="Century Gothic" panose="020B0502020202020204" pitchFamily="34" charset="0"/>
                <a:ea typeface="Simplicity" panose="02000603000000000000" pitchFamily="2" charset="0"/>
                <a:sym typeface="Wingdings" panose="05000000000000000000" pitchFamily="2" charset="2"/>
              </a:rPr>
              <a:t> : nous avons besoin de la prescription du médecin et de l’autorisation signée des parents pour avoir le droit de donner un médicament à un enfant.</a:t>
            </a:r>
            <a:br>
              <a:rPr lang="fr-CA" sz="2000" dirty="0" smtClean="0">
                <a:latin typeface="Century Gothic" panose="020B0502020202020204" pitchFamily="34" charset="0"/>
                <a:ea typeface="Simplicity" panose="02000603000000000000" pitchFamily="2" charset="0"/>
                <a:sym typeface="Wingdings" panose="05000000000000000000" pitchFamily="2" charset="2"/>
              </a:rPr>
            </a:br>
            <a:r>
              <a:rPr lang="fr-CA" sz="2000" dirty="0" smtClean="0">
                <a:latin typeface="Century Gothic" panose="020B0502020202020204" pitchFamily="34" charset="0"/>
                <a:ea typeface="Simplicity" panose="02000603000000000000" pitchFamily="2" charset="0"/>
                <a:sym typeface="Wingdings" panose="05000000000000000000" pitchFamily="2" charset="2"/>
              </a:rPr>
              <a:t/>
            </a:r>
            <a:br>
              <a:rPr lang="fr-CA" sz="2000" dirty="0" smtClean="0">
                <a:latin typeface="Century Gothic" panose="020B0502020202020204" pitchFamily="34" charset="0"/>
                <a:ea typeface="Simplicity" panose="02000603000000000000" pitchFamily="2" charset="0"/>
                <a:sym typeface="Wingdings" panose="05000000000000000000" pitchFamily="2" charset="2"/>
              </a:rPr>
            </a:br>
            <a:r>
              <a:rPr lang="fr-CA" sz="1400" dirty="0" smtClean="0">
                <a:latin typeface="Century Gothic" panose="020B0502020202020204" pitchFamily="34" charset="0"/>
                <a:ea typeface="Simplicity" panose="02000603000000000000" pitchFamily="2" charset="0"/>
                <a:sym typeface="Wingdings" panose="05000000000000000000" pitchFamily="2" charset="2"/>
              </a:rPr>
              <a:t></a:t>
            </a:r>
            <a:r>
              <a:rPr lang="fr-CA" sz="2000" dirty="0" smtClean="0">
                <a:latin typeface="Century Gothic" panose="020B0502020202020204" pitchFamily="34" charset="0"/>
                <a:ea typeface="Simplicity" panose="02000603000000000000" pitchFamily="2" charset="0"/>
                <a:sym typeface="Wingdings" panose="05000000000000000000" pitchFamily="2" charset="2"/>
              </a:rPr>
              <a:t> </a:t>
            </a:r>
            <a:r>
              <a:rPr lang="fr-CA" sz="2000" u="sng" dirty="0" smtClean="0">
                <a:latin typeface="Century Gothic" panose="020B0502020202020204" pitchFamily="34" charset="0"/>
                <a:ea typeface="Simplicity" panose="02000603000000000000" pitchFamily="2" charset="0"/>
                <a:sym typeface="Wingdings" panose="05000000000000000000" pitchFamily="2" charset="2"/>
              </a:rPr>
              <a:t>Objets perdus </a:t>
            </a:r>
            <a:r>
              <a:rPr lang="fr-CA" sz="2000" dirty="0" smtClean="0">
                <a:latin typeface="Century Gothic" panose="020B0502020202020204" pitchFamily="34" charset="0"/>
                <a:ea typeface="Simplicity" panose="02000603000000000000" pitchFamily="2" charset="0"/>
                <a:sym typeface="Wingdings" panose="05000000000000000000" pitchFamily="2" charset="2"/>
              </a:rPr>
              <a:t>: près de la porte du service de garde.</a:t>
            </a:r>
            <a:br>
              <a:rPr lang="fr-CA" sz="2000" dirty="0" smtClean="0">
                <a:latin typeface="Century Gothic" panose="020B0502020202020204" pitchFamily="34" charset="0"/>
                <a:ea typeface="Simplicity" panose="02000603000000000000" pitchFamily="2" charset="0"/>
                <a:sym typeface="Wingdings" panose="05000000000000000000" pitchFamily="2" charset="2"/>
              </a:rPr>
            </a:br>
            <a:r>
              <a:rPr lang="fr-CA" sz="2000" dirty="0" smtClean="0">
                <a:latin typeface="Century Gothic" panose="020B0502020202020204" pitchFamily="34" charset="0"/>
                <a:ea typeface="Simplicity" panose="02000603000000000000" pitchFamily="2" charset="0"/>
                <a:sym typeface="Wingdings" panose="05000000000000000000" pitchFamily="2" charset="2"/>
              </a:rPr>
              <a:t/>
            </a:r>
            <a:br>
              <a:rPr lang="fr-CA" sz="2000" dirty="0" smtClean="0">
                <a:latin typeface="Century Gothic" panose="020B0502020202020204" pitchFamily="34" charset="0"/>
                <a:ea typeface="Simplicity" panose="02000603000000000000" pitchFamily="2" charset="0"/>
                <a:sym typeface="Wingdings" panose="05000000000000000000" pitchFamily="2" charset="2"/>
              </a:rPr>
            </a:br>
            <a:r>
              <a:rPr lang="fr-CA" sz="1400" dirty="0" smtClean="0">
                <a:latin typeface="Century Gothic" panose="020B0502020202020204" pitchFamily="34" charset="0"/>
                <a:ea typeface="Simplicity" panose="02000603000000000000" pitchFamily="2" charset="0"/>
                <a:sym typeface="Wingdings" panose="05000000000000000000" pitchFamily="2" charset="2"/>
              </a:rPr>
              <a:t></a:t>
            </a:r>
            <a:r>
              <a:rPr lang="fr-CA" sz="2000" dirty="0" smtClean="0">
                <a:latin typeface="Century Gothic" panose="020B0502020202020204" pitchFamily="34" charset="0"/>
                <a:ea typeface="Simplicity" panose="02000603000000000000" pitchFamily="2" charset="0"/>
                <a:sym typeface="Wingdings" panose="05000000000000000000" pitchFamily="2" charset="2"/>
              </a:rPr>
              <a:t> </a:t>
            </a:r>
            <a:r>
              <a:rPr lang="fr-CA" sz="2000" u="sng" dirty="0" smtClean="0">
                <a:latin typeface="Century Gothic" panose="020B0502020202020204" pitchFamily="34" charset="0"/>
                <a:ea typeface="Simplicity" panose="02000603000000000000" pitchFamily="2" charset="0"/>
                <a:sym typeface="Wingdings" panose="05000000000000000000" pitchFamily="2" charset="2"/>
              </a:rPr>
              <a:t>Grille-matières </a:t>
            </a:r>
            <a:r>
              <a:rPr lang="fr-CA" sz="2000" dirty="0" smtClean="0">
                <a:latin typeface="Century Gothic" panose="020B0502020202020204" pitchFamily="34" charset="0"/>
                <a:ea typeface="Simplicity" panose="02000603000000000000" pitchFamily="2" charset="0"/>
                <a:sym typeface="Wingdings" panose="05000000000000000000" pitchFamily="2" charset="2"/>
              </a:rPr>
              <a:t>: éducation physique et anglais.</a:t>
            </a:r>
            <a:r>
              <a:rPr lang="fr-CA" sz="2000" dirty="0" smtClean="0">
                <a:solidFill>
                  <a:schemeClr val="accent6"/>
                </a:solidFill>
                <a:latin typeface="Hey Comic" pitchFamily="50" charset="0"/>
                <a:ea typeface="Simplicity" panose="02000603000000000000" pitchFamily="2" charset="0"/>
                <a:sym typeface="Wingdings" panose="05000000000000000000" pitchFamily="2" charset="2"/>
              </a:rPr>
              <a:t/>
            </a:r>
            <a:br>
              <a:rPr lang="fr-CA" sz="2000" dirty="0" smtClean="0">
                <a:solidFill>
                  <a:schemeClr val="accent6"/>
                </a:solidFill>
                <a:latin typeface="Hey Comic" pitchFamily="50" charset="0"/>
                <a:ea typeface="Simplicity" panose="02000603000000000000" pitchFamily="2" charset="0"/>
                <a:sym typeface="Wingdings" panose="05000000000000000000" pitchFamily="2" charset="2"/>
              </a:rPr>
            </a:br>
            <a:r>
              <a:rPr lang="fr-CA" sz="2000" dirty="0" smtClean="0">
                <a:solidFill>
                  <a:schemeClr val="accent6"/>
                </a:solidFill>
                <a:latin typeface="Hey Comic" pitchFamily="50" charset="0"/>
                <a:ea typeface="Simplicity" panose="02000603000000000000" pitchFamily="2" charset="0"/>
                <a:sym typeface="Wingdings" panose="05000000000000000000" pitchFamily="2" charset="2"/>
              </a:rPr>
              <a:t>  </a:t>
            </a:r>
            <a:r>
              <a:rPr lang="fr-CA" b="1" u="sng" dirty="0">
                <a:solidFill>
                  <a:schemeClr val="accent4"/>
                </a:solidFill>
                <a:latin typeface="KG Miss Kindergarten" panose="02000000000000000000" pitchFamily="2" charset="0"/>
              </a:rPr>
              <a:t/>
            </a:r>
            <a:br>
              <a:rPr lang="fr-CA" b="1" u="sng" dirty="0">
                <a:solidFill>
                  <a:schemeClr val="accent4"/>
                </a:solidFill>
                <a:latin typeface="KG Miss Kindergarten" panose="02000000000000000000" pitchFamily="2" charset="0"/>
              </a:rPr>
            </a:br>
            <a:endParaRPr lang="fr-CA" dirty="0"/>
          </a:p>
        </p:txBody>
      </p:sp>
    </p:spTree>
    <p:extLst>
      <p:ext uri="{BB962C8B-B14F-4D97-AF65-F5344CB8AC3E}">
        <p14:creationId xmlns:p14="http://schemas.microsoft.com/office/powerpoint/2010/main" val="1987046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0130" y="1772816"/>
            <a:ext cx="8562350" cy="1143000"/>
          </a:xfrm>
        </p:spPr>
        <p:txBody>
          <a:bodyPr>
            <a:normAutofit fontScale="90000"/>
          </a:bodyPr>
          <a:lstStyle/>
          <a:p>
            <a:r>
              <a:rPr lang="fr-CA" sz="6100" b="1" dirty="0" smtClean="0">
                <a:solidFill>
                  <a:schemeClr val="accent2">
                    <a:lumMod val="75000"/>
                  </a:schemeClr>
                </a:solidFill>
                <a:latin typeface="KG Miss Kindergarten" panose="02000000000000000000" pitchFamily="2" charset="0"/>
                <a:cs typeface="MV Boli" panose="02000500030200090000" pitchFamily="2" charset="0"/>
              </a:rPr>
              <a:t>     </a:t>
            </a:r>
            <a:r>
              <a:rPr lang="fr-CA" sz="6100" b="1" u="sng" dirty="0" smtClean="0">
                <a:solidFill>
                  <a:schemeClr val="accent2">
                    <a:lumMod val="75000"/>
                  </a:schemeClr>
                </a:solidFill>
                <a:latin typeface="KG Miss Kindergarten" panose="02000000000000000000" pitchFamily="2" charset="0"/>
                <a:cs typeface="MV Boli" panose="02000500030200090000" pitchFamily="2" charset="0"/>
              </a:rPr>
              <a:t>La communauté</a:t>
            </a:r>
            <a:br>
              <a:rPr lang="fr-CA" sz="6100" b="1" u="sng" dirty="0" smtClean="0">
                <a:solidFill>
                  <a:schemeClr val="accent2">
                    <a:lumMod val="75000"/>
                  </a:schemeClr>
                </a:solidFill>
                <a:latin typeface="KG Miss Kindergarten" panose="02000000000000000000" pitchFamily="2" charset="0"/>
                <a:cs typeface="MV Boli" panose="02000500030200090000" pitchFamily="2" charset="0"/>
              </a:rPr>
            </a:br>
            <a:r>
              <a:rPr lang="fr-CA" sz="1400" dirty="0" smtClean="0">
                <a:latin typeface="Century Gothic" panose="020B0502020202020204" pitchFamily="34" charset="0"/>
                <a:cs typeface="MV Boli" panose="02000500030200090000" pitchFamily="2" charset="0"/>
                <a:sym typeface="Wingdings" panose="05000000000000000000" pitchFamily="2" charset="2"/>
              </a:rPr>
              <a:t></a:t>
            </a:r>
            <a:r>
              <a:rPr lang="fr-CA" sz="2600" dirty="0" smtClean="0">
                <a:latin typeface="Century Gothic" panose="020B0502020202020204" pitchFamily="34" charset="0"/>
                <a:cs typeface="MV Boli" panose="02000500030200090000" pitchFamily="2" charset="0"/>
                <a:sym typeface="Wingdings" panose="05000000000000000000" pitchFamily="2" charset="2"/>
              </a:rPr>
              <a:t> </a:t>
            </a:r>
            <a:r>
              <a:rPr lang="fr-CA" sz="2600" u="sng" dirty="0" smtClean="0">
                <a:latin typeface="Century Gothic" panose="020B0502020202020204" pitchFamily="34" charset="0"/>
                <a:cs typeface="MV Boli" panose="02000500030200090000" pitchFamily="2" charset="0"/>
                <a:sym typeface="Wingdings" panose="05000000000000000000" pitchFamily="2" charset="2"/>
              </a:rPr>
              <a:t>Le conseil d’établissement</a:t>
            </a:r>
            <a:r>
              <a:rPr lang="fr-CA" sz="2600" dirty="0" smtClean="0">
                <a:latin typeface="Century Gothic" panose="020B0502020202020204" pitchFamily="34" charset="0"/>
                <a:cs typeface="MV Boli" panose="02000500030200090000" pitchFamily="2" charset="0"/>
                <a:sym typeface="Wingdings" panose="05000000000000000000" pitchFamily="2" charset="2"/>
              </a:rPr>
              <a:t> : 7 à 8 rencontres par année.  Objectif  Prendre les meilleures décisions possibles dans l’intérêt de tous les élèves (budget, effets scolaires, sorties, grille-matières, etc.).</a:t>
            </a:r>
            <a:br>
              <a:rPr lang="fr-CA" sz="2600" dirty="0" smtClean="0">
                <a:latin typeface="Century Gothic" panose="020B0502020202020204" pitchFamily="34" charset="0"/>
                <a:cs typeface="MV Boli" panose="02000500030200090000" pitchFamily="2" charset="0"/>
                <a:sym typeface="Wingdings" panose="05000000000000000000" pitchFamily="2" charset="2"/>
              </a:rPr>
            </a:br>
            <a:r>
              <a:rPr lang="fr-CA" sz="2600" dirty="0" smtClean="0">
                <a:latin typeface="Century Gothic" panose="020B0502020202020204" pitchFamily="34" charset="0"/>
                <a:cs typeface="MV Boli" panose="02000500030200090000" pitchFamily="2" charset="0"/>
                <a:sym typeface="Wingdings" panose="05000000000000000000" pitchFamily="2" charset="2"/>
              </a:rPr>
              <a:t/>
            </a:r>
            <a:br>
              <a:rPr lang="fr-CA" sz="2600" dirty="0" smtClean="0">
                <a:latin typeface="Century Gothic" panose="020B0502020202020204" pitchFamily="34" charset="0"/>
                <a:cs typeface="MV Boli" panose="02000500030200090000" pitchFamily="2" charset="0"/>
                <a:sym typeface="Wingdings" panose="05000000000000000000" pitchFamily="2" charset="2"/>
              </a:rPr>
            </a:br>
            <a:r>
              <a:rPr lang="fr-CA" sz="1400" dirty="0" smtClean="0">
                <a:latin typeface="Century Gothic" panose="020B0502020202020204" pitchFamily="34" charset="0"/>
                <a:cs typeface="MV Boli" panose="02000500030200090000" pitchFamily="2" charset="0"/>
                <a:sym typeface="Wingdings" panose="05000000000000000000" pitchFamily="2" charset="2"/>
              </a:rPr>
              <a:t></a:t>
            </a:r>
            <a:r>
              <a:rPr lang="fr-CA" sz="2800" dirty="0" smtClean="0">
                <a:latin typeface="Century Gothic" panose="020B0502020202020204" pitchFamily="34" charset="0"/>
                <a:cs typeface="MV Boli" panose="02000500030200090000" pitchFamily="2" charset="0"/>
                <a:sym typeface="Wingdings" panose="05000000000000000000" pitchFamily="2" charset="2"/>
              </a:rPr>
              <a:t> </a:t>
            </a:r>
            <a:r>
              <a:rPr lang="fr-CA" sz="2800" u="sng" dirty="0" smtClean="0">
                <a:latin typeface="Century Gothic" panose="020B0502020202020204" pitchFamily="34" charset="0"/>
                <a:cs typeface="MV Boli" panose="02000500030200090000" pitchFamily="2" charset="0"/>
                <a:sym typeface="Wingdings" panose="05000000000000000000" pitchFamily="2" charset="2"/>
              </a:rPr>
              <a:t>Les professionnels</a:t>
            </a:r>
            <a:r>
              <a:rPr lang="fr-CA" sz="2800" dirty="0" smtClean="0">
                <a:latin typeface="Century Gothic" panose="020B0502020202020204" pitchFamily="34" charset="0"/>
                <a:cs typeface="MV Boli" panose="02000500030200090000" pitchFamily="2" charset="0"/>
                <a:sym typeface="Wingdings" panose="05000000000000000000" pitchFamily="2" charset="2"/>
              </a:rPr>
              <a:t> : rencontres mensuelles avec une équipe de professionnels pour les dossiers particuliers (coordonnateur, psychologue, orthophoniste, orthopédagogue, psychoéducatrice, ergothérapeute).</a:t>
            </a:r>
            <a:r>
              <a:rPr lang="fr-CA" sz="2600" dirty="0">
                <a:solidFill>
                  <a:schemeClr val="accent2">
                    <a:lumMod val="75000"/>
                  </a:schemeClr>
                </a:solidFill>
                <a:latin typeface="Century Gothic" panose="020B0502020202020204" pitchFamily="34" charset="0"/>
                <a:cs typeface="MV Boli" panose="02000500030200090000" pitchFamily="2" charset="0"/>
                <a:sym typeface="Wingdings" panose="05000000000000000000" pitchFamily="2" charset="2"/>
              </a:rPr>
              <a:t/>
            </a:r>
            <a:br>
              <a:rPr lang="fr-CA" sz="2600" dirty="0">
                <a:solidFill>
                  <a:schemeClr val="accent2">
                    <a:lumMod val="75000"/>
                  </a:schemeClr>
                </a:solidFill>
                <a:latin typeface="Century Gothic" panose="020B0502020202020204" pitchFamily="34" charset="0"/>
                <a:cs typeface="MV Boli" panose="02000500030200090000" pitchFamily="2" charset="0"/>
                <a:sym typeface="Wingdings" panose="05000000000000000000" pitchFamily="2" charset="2"/>
              </a:rPr>
            </a:br>
            <a:endParaRPr lang="fr-CA" sz="2600" dirty="0">
              <a:solidFill>
                <a:schemeClr val="accent2">
                  <a:lumMod val="75000"/>
                </a:schemeClr>
              </a:solidFill>
              <a:latin typeface="Century Gothic" panose="020B0502020202020204" pitchFamily="34" charset="0"/>
              <a:cs typeface="MV Boli" panose="02000500030200090000" pitchFamily="2" charset="0"/>
            </a:endParaRPr>
          </a:p>
        </p:txBody>
      </p:sp>
      <p:sp>
        <p:nvSpPr>
          <p:cNvPr id="4" name="AutoShape 2" descr="Résultats de recherche d'images pour « enfant qui met son manteau »"/>
          <p:cNvSpPr>
            <a:spLocks noChangeAspect="1" noChangeArrowheads="1"/>
          </p:cNvSpPr>
          <p:nvPr/>
        </p:nvSpPr>
        <p:spPr bwMode="auto">
          <a:xfrm>
            <a:off x="25330" y="-265439"/>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dirty="0"/>
          </a:p>
        </p:txBody>
      </p:sp>
    </p:spTree>
    <p:extLst>
      <p:ext uri="{BB962C8B-B14F-4D97-AF65-F5344CB8AC3E}">
        <p14:creationId xmlns:p14="http://schemas.microsoft.com/office/powerpoint/2010/main" val="2417064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80920" cy="3122191"/>
          </a:xfrm>
        </p:spPr>
        <p:txBody>
          <a:bodyPr>
            <a:noAutofit/>
          </a:bodyPr>
          <a:lstStyle/>
          <a:p>
            <a:r>
              <a:rPr lang="fr-CA" sz="7200" dirty="0" smtClean="0">
                <a:solidFill>
                  <a:schemeClr val="accent6">
                    <a:lumMod val="75000"/>
                  </a:schemeClr>
                </a:solidFill>
                <a:latin typeface="MV Boli" pitchFamily="2" charset="0"/>
                <a:cs typeface="MV Boli" pitchFamily="2" charset="0"/>
              </a:rPr>
              <a:t/>
            </a:r>
            <a:br>
              <a:rPr lang="fr-CA" sz="7200" dirty="0" smtClean="0">
                <a:solidFill>
                  <a:schemeClr val="accent6">
                    <a:lumMod val="75000"/>
                  </a:schemeClr>
                </a:solidFill>
                <a:latin typeface="MV Boli" pitchFamily="2" charset="0"/>
                <a:cs typeface="MV Boli" pitchFamily="2" charset="0"/>
              </a:rPr>
            </a:br>
            <a:r>
              <a:rPr lang="fr-CA" sz="7200" u="sng" dirty="0" smtClean="0">
                <a:solidFill>
                  <a:srgbClr val="7030A0"/>
                </a:solidFill>
                <a:latin typeface="KG Miss Kindergarten" panose="02000000000000000000" pitchFamily="2" charset="0"/>
                <a:cs typeface="MV Boli" pitchFamily="2" charset="0"/>
              </a:rPr>
              <a:t>Au préscolaire…</a:t>
            </a:r>
            <a:r>
              <a:rPr lang="fr-CA" sz="7200" dirty="0" smtClean="0">
                <a:solidFill>
                  <a:schemeClr val="accent6">
                    <a:lumMod val="75000"/>
                  </a:schemeClr>
                </a:solidFill>
                <a:latin typeface="MV Boli" pitchFamily="2" charset="0"/>
                <a:cs typeface="MV Boli" pitchFamily="2" charset="0"/>
              </a:rPr>
              <a:t/>
            </a:r>
            <a:br>
              <a:rPr lang="fr-CA" sz="7200" dirty="0" smtClean="0">
                <a:solidFill>
                  <a:schemeClr val="accent6">
                    <a:lumMod val="75000"/>
                  </a:schemeClr>
                </a:solidFill>
                <a:latin typeface="MV Boli" pitchFamily="2" charset="0"/>
                <a:cs typeface="MV Boli" pitchFamily="2" charset="0"/>
              </a:rPr>
            </a:br>
            <a:r>
              <a:rPr lang="fr-CA" sz="1600" dirty="0" smtClean="0">
                <a:latin typeface="Century Gothic" panose="020B0502020202020204" pitchFamily="34" charset="0"/>
                <a:cs typeface="MV Boli" pitchFamily="2" charset="0"/>
                <a:sym typeface="Wingdings" panose="05000000000000000000" pitchFamily="2" charset="2"/>
              </a:rPr>
              <a:t> </a:t>
            </a:r>
            <a:r>
              <a:rPr lang="fr-CA" sz="1800" dirty="0" smtClean="0">
                <a:latin typeface="Century Gothic" panose="020B0502020202020204" pitchFamily="34" charset="0"/>
                <a:cs typeface="MV Boli" pitchFamily="2" charset="0"/>
              </a:rPr>
              <a:t>On bouge, on parle, on interagit, on apprend, on grandi, on joue !</a:t>
            </a:r>
            <a:br>
              <a:rPr lang="fr-CA" sz="1800" dirty="0" smtClean="0">
                <a:latin typeface="Century Gothic" panose="020B0502020202020204" pitchFamily="34" charset="0"/>
                <a:cs typeface="MV Boli" pitchFamily="2" charset="0"/>
              </a:rPr>
            </a:br>
            <a:r>
              <a:rPr lang="fr-CA" sz="1800" dirty="0" smtClean="0">
                <a:latin typeface="Century Gothic" panose="020B0502020202020204" pitchFamily="34" charset="0"/>
                <a:cs typeface="MV Boli" pitchFamily="2" charset="0"/>
              </a:rPr>
              <a:t/>
            </a:r>
            <a:br>
              <a:rPr lang="fr-CA" sz="1800" dirty="0" smtClean="0">
                <a:latin typeface="Century Gothic" panose="020B0502020202020204" pitchFamily="34" charset="0"/>
                <a:cs typeface="MV Boli" pitchFamily="2" charset="0"/>
              </a:rPr>
            </a:br>
            <a:r>
              <a:rPr lang="fr-CA" sz="1800" dirty="0" smtClean="0">
                <a:latin typeface="Century Gothic" panose="020B0502020202020204" pitchFamily="34" charset="0"/>
                <a:cs typeface="MV Boli" pitchFamily="2" charset="0"/>
                <a:sym typeface="Wingdings" panose="05000000000000000000" pitchFamily="2" charset="2"/>
              </a:rPr>
              <a:t> </a:t>
            </a:r>
            <a:r>
              <a:rPr lang="fr-CA" sz="1800" dirty="0" smtClean="0">
                <a:latin typeface="Century Gothic" panose="020B0502020202020204" pitchFamily="34" charset="0"/>
                <a:cs typeface="MV Boli" pitchFamily="2" charset="0"/>
              </a:rPr>
              <a:t>L’enseignante travaille avec votre enfant dans le but de lui donner envie de venir à l’école, de favoriser son développement et mettre en place les bases pour ses apprentissages futurs. </a:t>
            </a:r>
            <a:br>
              <a:rPr lang="fr-CA" sz="1800" dirty="0" smtClean="0">
                <a:latin typeface="Century Gothic" panose="020B0502020202020204" pitchFamily="34" charset="0"/>
                <a:cs typeface="MV Boli" pitchFamily="2" charset="0"/>
              </a:rPr>
            </a:br>
            <a:r>
              <a:rPr lang="fr-CA" sz="1800" dirty="0">
                <a:latin typeface="Century Gothic" panose="020B0502020202020204" pitchFamily="34" charset="0"/>
                <a:cs typeface="MV Boli" pitchFamily="2" charset="0"/>
              </a:rPr>
              <a:t/>
            </a:r>
            <a:br>
              <a:rPr lang="fr-CA" sz="1800" dirty="0">
                <a:latin typeface="Century Gothic" panose="020B0502020202020204" pitchFamily="34" charset="0"/>
                <a:cs typeface="MV Boli" pitchFamily="2" charset="0"/>
              </a:rPr>
            </a:br>
            <a:r>
              <a:rPr lang="fr-CA" sz="1800" dirty="0" smtClean="0">
                <a:latin typeface="Century Gothic" panose="020B0502020202020204" pitchFamily="34" charset="0"/>
                <a:cs typeface="MV Boli" pitchFamily="2" charset="0"/>
              </a:rPr>
              <a:t>L’enfant fera des apprentissages au niveau de son développement moteur, cognitif, langagier, social et affectif.  </a:t>
            </a:r>
            <a:r>
              <a:rPr lang="fr-CA" sz="1800" dirty="0" smtClean="0">
                <a:solidFill>
                  <a:schemeClr val="accent6">
                    <a:lumMod val="75000"/>
                  </a:schemeClr>
                </a:solidFill>
                <a:latin typeface="KG Miss Kindergarten" panose="02000000000000000000" pitchFamily="2" charset="0"/>
                <a:cs typeface="MV Boli" pitchFamily="2" charset="0"/>
              </a:rPr>
              <a:t/>
            </a:r>
            <a:br>
              <a:rPr lang="fr-CA" sz="1800" dirty="0" smtClean="0">
                <a:solidFill>
                  <a:schemeClr val="accent6">
                    <a:lumMod val="75000"/>
                  </a:schemeClr>
                </a:solidFill>
                <a:latin typeface="KG Miss Kindergarten" panose="02000000000000000000" pitchFamily="2" charset="0"/>
                <a:cs typeface="MV Boli" pitchFamily="2" charset="0"/>
              </a:rPr>
            </a:br>
            <a:r>
              <a:rPr lang="fr-CA" sz="1800" dirty="0">
                <a:solidFill>
                  <a:schemeClr val="accent6">
                    <a:lumMod val="75000"/>
                  </a:schemeClr>
                </a:solidFill>
                <a:latin typeface="KG Miss Kindergarten" panose="02000000000000000000" pitchFamily="2" charset="0"/>
                <a:cs typeface="MV Boli" pitchFamily="2" charset="0"/>
              </a:rPr>
              <a:t/>
            </a:r>
            <a:br>
              <a:rPr lang="fr-CA" sz="1800" dirty="0">
                <a:solidFill>
                  <a:schemeClr val="accent6">
                    <a:lumMod val="75000"/>
                  </a:schemeClr>
                </a:solidFill>
                <a:latin typeface="KG Miss Kindergarten" panose="02000000000000000000" pitchFamily="2" charset="0"/>
                <a:cs typeface="MV Boli" pitchFamily="2" charset="0"/>
              </a:rPr>
            </a:br>
            <a:r>
              <a:rPr lang="fr-CA" sz="1800" dirty="0" smtClean="0">
                <a:solidFill>
                  <a:srgbClr val="7030A0"/>
                </a:solidFill>
                <a:latin typeface="KG Miss Kindergarten" panose="02000000000000000000" pitchFamily="2" charset="0"/>
                <a:cs typeface="MV Boli" pitchFamily="2" charset="0"/>
              </a:rPr>
              <a:t>« </a:t>
            </a:r>
            <a:r>
              <a:rPr lang="fr-CA" sz="2400" i="1" dirty="0" smtClean="0">
                <a:solidFill>
                  <a:srgbClr val="7030A0"/>
                </a:solidFill>
                <a:latin typeface="KG Miss Kindergarten" panose="02000000000000000000" pitchFamily="2" charset="0"/>
                <a:cs typeface="MV Boli" pitchFamily="2" charset="0"/>
              </a:rPr>
              <a:t>L’enfant ne joue pas pour apprendre, il apprend parce qu’il joue</a:t>
            </a:r>
            <a:r>
              <a:rPr lang="fr-CA" sz="1800" i="1" dirty="0" smtClean="0">
                <a:solidFill>
                  <a:srgbClr val="7030A0"/>
                </a:solidFill>
                <a:latin typeface="KG Miss Kindergarten" panose="02000000000000000000" pitchFamily="2" charset="0"/>
                <a:cs typeface="MV Boli" pitchFamily="2" charset="0"/>
              </a:rPr>
              <a:t>.</a:t>
            </a:r>
            <a:r>
              <a:rPr lang="fr-CA" sz="1800" dirty="0" smtClean="0">
                <a:solidFill>
                  <a:srgbClr val="7030A0"/>
                </a:solidFill>
                <a:latin typeface="KG Miss Kindergarten" panose="02000000000000000000" pitchFamily="2" charset="0"/>
                <a:cs typeface="MV Boli" pitchFamily="2" charset="0"/>
              </a:rPr>
              <a:t> » </a:t>
            </a:r>
            <a:r>
              <a:rPr lang="fr-CA" sz="1800" dirty="0" smtClean="0">
                <a:solidFill>
                  <a:schemeClr val="accent6">
                    <a:lumMod val="75000"/>
                  </a:schemeClr>
                </a:solidFill>
                <a:latin typeface="KG Miss Kindergarten" panose="02000000000000000000" pitchFamily="2" charset="0"/>
                <a:cs typeface="MV Boli" pitchFamily="2" charset="0"/>
              </a:rPr>
              <a:t/>
            </a:r>
            <a:br>
              <a:rPr lang="fr-CA" sz="1800" dirty="0" smtClean="0">
                <a:solidFill>
                  <a:schemeClr val="accent6">
                    <a:lumMod val="75000"/>
                  </a:schemeClr>
                </a:solidFill>
                <a:latin typeface="KG Miss Kindergarten" panose="02000000000000000000" pitchFamily="2" charset="0"/>
                <a:cs typeface="MV Boli" pitchFamily="2" charset="0"/>
              </a:rPr>
            </a:br>
            <a:r>
              <a:rPr lang="fr-CA" sz="1400" dirty="0" smtClean="0">
                <a:solidFill>
                  <a:srgbClr val="7030A0"/>
                </a:solidFill>
                <a:latin typeface="KG Miss Kindergarten" panose="02000000000000000000" pitchFamily="2" charset="0"/>
                <a:cs typeface="MV Boli" pitchFamily="2" charset="0"/>
              </a:rPr>
              <a:t>Jean Epstein</a:t>
            </a:r>
            <a:endParaRPr lang="fr-CA" sz="1400" dirty="0">
              <a:solidFill>
                <a:srgbClr val="7030A0"/>
              </a:solidFill>
              <a:latin typeface="KG Miss Kindergarten" panose="02000000000000000000" pitchFamily="2" charset="0"/>
              <a:cs typeface="MV Boli" pitchFamily="2" charset="0"/>
            </a:endParaRPr>
          </a:p>
        </p:txBody>
      </p:sp>
    </p:spTree>
    <p:extLst>
      <p:ext uri="{BB962C8B-B14F-4D97-AF65-F5344CB8AC3E}">
        <p14:creationId xmlns:p14="http://schemas.microsoft.com/office/powerpoint/2010/main" val="2382972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2887</TotalTime>
  <Words>880</Words>
  <Application>Microsoft Office PowerPoint</Application>
  <PresentationFormat>Affichage à l'écran (4:3)</PresentationFormat>
  <Paragraphs>104</Paragraphs>
  <Slides>11</Slides>
  <Notes>1</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11</vt:i4>
      </vt:variant>
    </vt:vector>
  </HeadingPairs>
  <TitlesOfParts>
    <vt:vector size="23" baseType="lpstr">
      <vt:lpstr>Arial</vt:lpstr>
      <vt:lpstr>Calibri</vt:lpstr>
      <vt:lpstr>Calibri Light</vt:lpstr>
      <vt:lpstr>Century Gothic</vt:lpstr>
      <vt:lpstr>Comic Sans MS</vt:lpstr>
      <vt:lpstr>Hey Comic</vt:lpstr>
      <vt:lpstr>KG Miss Kindergarten</vt:lpstr>
      <vt:lpstr>MV Boli</vt:lpstr>
      <vt:lpstr>Simplicity</vt:lpstr>
      <vt:lpstr>Times New Roman</vt:lpstr>
      <vt:lpstr>Wingdings</vt:lpstr>
      <vt:lpstr>Office Theme</vt:lpstr>
      <vt:lpstr>Le préscolaire</vt:lpstr>
      <vt:lpstr>Notre école</vt:lpstr>
      <vt:lpstr>Pour une transition réussie…</vt:lpstr>
      <vt:lpstr>           Horaire Horaire du préscolaire 8h10 Accueil des élèves 8h15 Début des activités en classe 11h43 Début de la période du diner 13h00 Accueil des élèves 13h05 Début des activités en classe 14h25 Départ des autobus  Entrée progressive : Horaire à respecter afin de pouvoir bien accueillir chaque enfant.  Groupes définitifs formés le 1e septembre.    </vt:lpstr>
      <vt:lpstr>Entrée progressive    </vt:lpstr>
      <vt:lpstr> Informations utiles  Transport scolaire :  Tous les élèves peuvent prendre l’autobus.  Les informations concernant l’horaire du transport vous sont envoyées par la poste au mois d’aout (également disponibles sur le site du CSSDA). Il est obligatoire d’être présent à l’arrivée de l’enfant.  Le chauffeur doit vous voir.    Info-parents : journal mensuel envoyé par courriel.  Contient de l’information importante.    Accès et circulation dans l’école : aucun accès permis sans autorisation.  Toujours se présenter au secrétariat de la grande école avant d’entrer.  </vt:lpstr>
      <vt:lpstr>Informations utiles (suite)  Liste d’effets scolaires : La liste sera dans l’enveloppe qui vous sera remise au mois de juin. Elle sera également sur le site de l’école.   Allergies : les noix et les arachides ne sont jamais permises.   Médication : nous avons besoin de la prescription du médecin et de l’autorisation signée des parents pour avoir le droit de donner un médicament à un enfant.   Objets perdus : près de la porte du service de garde.   Grille-matières : éducation physique et anglais.    </vt:lpstr>
      <vt:lpstr>     La communauté  Le conseil d’établissement : 7 à 8 rencontres par année.  Objectif  Prendre les meilleures décisions possibles dans l’intérêt de tous les élèves (budget, effets scolaires, sorties, grille-matières, etc.).   Les professionnels : rencontres mensuelles avec une équipe de professionnels pour les dossiers particuliers (coordonnateur, psychologue, orthophoniste, orthopédagogue, psychoéducatrice, ergothérapeute). </vt:lpstr>
      <vt:lpstr> Au préscolaire…  On bouge, on parle, on interagit, on apprend, on grandi, on joue !   L’enseignante travaille avec votre enfant dans le but de lui donner envie de venir à l’école, de favoriser son développement et mettre en place les bases pour ses apprentissages futurs.   L’enfant fera des apprentissages au niveau de son développement moteur, cognitif, langagier, social et affectif.    « L’enfant ne joue pas pour apprendre, il apprend parce qu’il joue. »  Jean Epstein</vt:lpstr>
      <vt:lpstr>Présentation PowerPoint</vt:lpstr>
      <vt:lpstr>Présentation PowerPoint</vt:lpstr>
    </vt:vector>
  </TitlesOfParts>
  <Company>CSA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préscolaire</dc:title>
  <dc:creator>Techcsa</dc:creator>
  <cp:lastModifiedBy>Isabelle Rivest</cp:lastModifiedBy>
  <cp:revision>64</cp:revision>
  <cp:lastPrinted>2021-05-19T22:49:46Z</cp:lastPrinted>
  <dcterms:created xsi:type="dcterms:W3CDTF">2014-04-30T14:15:51Z</dcterms:created>
  <dcterms:modified xsi:type="dcterms:W3CDTF">2021-05-21T13:15:12Z</dcterms:modified>
</cp:coreProperties>
</file>