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1" r:id="rId7"/>
    <p:sldId id="268" r:id="rId8"/>
    <p:sldId id="258" r:id="rId9"/>
    <p:sldId id="266" r:id="rId10"/>
    <p:sldId id="263" r:id="rId11"/>
    <p:sldId id="265" r:id="rId12"/>
    <p:sldId id="267" r:id="rId13"/>
    <p:sldId id="264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357" autoAdjust="0"/>
  </p:normalViewPr>
  <p:slideViewPr>
    <p:cSldViewPr snapToGrid="0">
      <p:cViewPr varScale="1">
        <p:scale>
          <a:sx n="55" d="100"/>
          <a:sy n="55" d="100"/>
        </p:scale>
        <p:origin x="119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671EA8-6077-4966-968C-DE2B2F4A2837}" type="datetime1">
              <a:rPr lang="fr-FR" smtClean="0"/>
              <a:t>21/05/2021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3BC158-ACBB-42F6-A571-C17A0CB1BD2C}" type="datetime1">
              <a:rPr lang="fr-FR" noProof="0" smtClean="0"/>
              <a:t>21/05/2021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41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55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3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9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2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26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6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16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Présentation</a:t>
            </a:r>
            <a:br>
              <a:rPr lang="fr-FR" noProof="0" dirty="0"/>
            </a:br>
            <a:r>
              <a:rPr lang="fr-FR" noProof="0" dirty="0"/>
              <a:t>Titre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que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POUR LE STYLE DE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’imag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du texte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0" name="Espace réservé du texte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3" name="Espace réservé du texte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5" name="Espace réservé du texte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6" name="Espace réservé du texte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8" name="Espace réservé du texte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9" name="Espace réservé du texte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0" name="Espace réservé du texte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que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que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que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9" name="Graphique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fr-fr/article/modifier-une-pr%c3%a9sentation-ff353d37-742a-4aa8-8bdd-6b1f488127a2?ui=fr-FR&amp;rs=fr-FR&amp;ad=F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FR" dirty="0" smtClean="0"/>
              <a:t> 2021- 2022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Service de garde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École JEAN-XXIII</a:t>
            </a:r>
            <a:endParaRPr lang="fr-FR" dirty="0"/>
          </a:p>
        </p:txBody>
      </p:sp>
      <p:pic>
        <p:nvPicPr>
          <p:cNvPr id="11" name="Espace réservé pour une image  10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 b="2283"/>
          <a:stretch>
            <a:fillRect/>
          </a:stretch>
        </p:blipFill>
        <p:spPr>
          <a:xfrm>
            <a:off x="90" y="1115082"/>
            <a:ext cx="6230657" cy="5314602"/>
          </a:xfr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Merci!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 smtClean="0"/>
              <a:t>Pour nous joindre:</a:t>
            </a:r>
          </a:p>
          <a:p>
            <a:pPr rtl="0"/>
            <a:r>
              <a:rPr lang="fr-FR" dirty="0" smtClean="0"/>
              <a:t>450-492-3533 #2</a:t>
            </a:r>
            <a:endParaRPr lang="fr-FR" dirty="0"/>
          </a:p>
        </p:txBody>
      </p:sp>
      <p:pic>
        <p:nvPicPr>
          <p:cNvPr id="7" name="Espace réservé d’image 6" descr="Garçon portant un sace à dos rouge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38314" y="1092931"/>
            <a:ext cx="4065084" cy="700842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 smtClean="0"/>
              <a:t>Nicolas Forget</a:t>
            </a:r>
            <a:br>
              <a:rPr lang="fr-FR" dirty="0" smtClean="0"/>
            </a:br>
            <a:r>
              <a:rPr lang="fr-FR" sz="2700" dirty="0" smtClean="0"/>
              <a:t>Technicien responsable</a:t>
            </a:r>
            <a:endParaRPr lang="fr-FR" sz="27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 smtClean="0"/>
              <a:t>Tarifs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3296288"/>
            <a:ext cx="3810878" cy="2080384"/>
          </a:xfrm>
        </p:spPr>
        <p:txBody>
          <a:bodyPr tIns="180000" bIns="108000" rtlCol="0">
            <a:normAutofit fontScale="92500" lnSpcReduction="10000"/>
          </a:bodyPr>
          <a:lstStyle/>
          <a:p>
            <a:pPr rtl="0"/>
            <a:r>
              <a:rPr lang="fr-FR" dirty="0" smtClean="0"/>
              <a:t>Inscription selon votre besoin réel;</a:t>
            </a:r>
          </a:p>
          <a:p>
            <a:pPr rtl="0"/>
            <a:r>
              <a:rPr lang="fr-FR" dirty="0" smtClean="0"/>
              <a:t>Aviser rapidement de tout changement de fréquentation en complétant l’annexe #1;</a:t>
            </a:r>
          </a:p>
          <a:p>
            <a:pPr rtl="0"/>
            <a:r>
              <a:rPr lang="fr-FR" dirty="0" smtClean="0"/>
              <a:t>Garde partagée: un calendrier de la garde doit être remis.</a:t>
            </a:r>
          </a:p>
        </p:txBody>
      </p:sp>
      <p:graphicFrame>
        <p:nvGraphicFramePr>
          <p:cNvPr id="7" name="Espace réservé du titre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872615149"/>
              </p:ext>
            </p:extLst>
          </p:nvPr>
        </p:nvGraphicFramePr>
        <p:xfrm>
          <a:off x="5186807" y="1161524"/>
          <a:ext cx="6122106" cy="385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873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2495750641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415105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pPr rtl="0"/>
                      <a:endParaRPr lang="fr-FR" sz="1200" b="1" noProof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b="1" noProof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Matin</a:t>
                      </a:r>
                      <a:endParaRPr lang="fr-FR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b="1" noProof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Midi</a:t>
                      </a:r>
                      <a:endParaRPr lang="fr-FR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b="1" noProof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Pm</a:t>
                      </a:r>
                      <a:endParaRPr lang="fr-FR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b="1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Montant</a:t>
                      </a:r>
                    </a:p>
                    <a:p>
                      <a:pPr algn="ctr" rtl="0"/>
                      <a:r>
                        <a:rPr lang="fr-FR" sz="1600" b="1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Régulier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présences prévues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8,50$/jour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Régulier </a:t>
                      </a:r>
                      <a:r>
                        <a:rPr lang="fr-FR" sz="11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présences réelles</a:t>
                      </a:r>
                      <a:endParaRPr lang="fr-FR" sz="11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5,50$</a:t>
                      </a:r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i="0" kern="1200" noProof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3,60$</a:t>
                      </a:r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6,50$</a:t>
                      </a:r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8,50$/jour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Sporadique</a:t>
                      </a:r>
                      <a:endParaRPr lang="fr-F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6,00$</a:t>
                      </a:r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4,10$</a:t>
                      </a:r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8,00$</a:t>
                      </a:r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15$/jour</a:t>
                      </a:r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Dineur</a:t>
                      </a:r>
                      <a:r>
                        <a:rPr lang="fr-FR" sz="1600" b="1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annuel</a:t>
                      </a:r>
                      <a:endParaRPr lang="fr-F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6,00$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8,00$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630$/année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(midi seulement)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Dépannage</a:t>
                      </a:r>
                      <a:endParaRPr lang="fr-F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7,00$</a:t>
                      </a:r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6,00$</a:t>
                      </a:r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9,00$</a:t>
                      </a:r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18$/jour</a:t>
                      </a:r>
                      <a:endParaRPr lang="fr-F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596128" y="5376672"/>
            <a:ext cx="451713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CA" dirty="0" smtClean="0">
                <a:solidFill>
                  <a:srgbClr val="FF0000"/>
                </a:solidFill>
              </a:rPr>
              <a:t>Pour avoir un statut de régulier, l’enfant doit fréquenter trois (3) journées minimum avec 2 présences (ex: midi et pm).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 smtClean="0"/>
              <a:t>Facturation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598" y="2252098"/>
            <a:ext cx="6569180" cy="336189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" bIns="108000" rtlCol="0">
            <a:noAutofit/>
          </a:bodyPr>
          <a:lstStyle/>
          <a:p>
            <a:pPr marL="342900" indent="-342900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750" b="0" dirty="0" smtClean="0">
                <a:solidFill>
                  <a:schemeClr val="tx1">
                    <a:lumMod val="50000"/>
                  </a:schemeClr>
                </a:solidFill>
              </a:rPr>
              <a:t>Les états de compte sont envoyés par courriel à la fin de chaque mois;</a:t>
            </a:r>
          </a:p>
          <a:p>
            <a:pPr marL="342900" indent="-342900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750" b="0" dirty="0" smtClean="0">
                <a:solidFill>
                  <a:schemeClr val="tx1">
                    <a:lumMod val="50000"/>
                  </a:schemeClr>
                </a:solidFill>
              </a:rPr>
              <a:t>Payable en totalité dans les 10 jours ouvrables suivant la réception de celui-ci;</a:t>
            </a:r>
          </a:p>
          <a:p>
            <a:pPr marL="342900" indent="-342900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750" b="0" dirty="0" smtClean="0">
                <a:solidFill>
                  <a:schemeClr val="tx1">
                    <a:lumMod val="50000"/>
                  </a:schemeClr>
                </a:solidFill>
              </a:rPr>
              <a:t>Inscrire votre nom et celui de votre enfant sur l’enveloppe contenant de l’argent comptant, et la remettre à l’accueil du service de garde. Un reçu vous sera remis;</a:t>
            </a:r>
          </a:p>
          <a:p>
            <a:pPr marL="342900" indent="-342900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750" b="0" dirty="0" smtClean="0">
                <a:solidFill>
                  <a:schemeClr val="tx1">
                    <a:lumMod val="50000"/>
                  </a:schemeClr>
                </a:solidFill>
              </a:rPr>
              <a:t>Inscrire le </a:t>
            </a:r>
            <a:r>
              <a:rPr lang="fr-FR" sz="1750" b="0" dirty="0">
                <a:solidFill>
                  <a:schemeClr val="tx1">
                    <a:lumMod val="50000"/>
                  </a:schemeClr>
                </a:solidFill>
              </a:rPr>
              <a:t>nom de votre enfant sur votre </a:t>
            </a:r>
            <a:r>
              <a:rPr lang="fr-FR" sz="1750" b="0" dirty="0" smtClean="0">
                <a:solidFill>
                  <a:schemeClr val="tx1">
                    <a:lumMod val="50000"/>
                  </a:schemeClr>
                </a:solidFill>
              </a:rPr>
              <a:t>chèque;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750" b="0" dirty="0" smtClean="0">
                <a:solidFill>
                  <a:schemeClr val="tx1">
                    <a:lumMod val="50000"/>
                  </a:schemeClr>
                </a:solidFill>
              </a:rPr>
              <a:t>Pour les paiements par internet, utiliser le numéro de référence associé à votre nom, vous le retrouverez sur l’état de compte;</a:t>
            </a:r>
          </a:p>
          <a:p>
            <a:pPr marL="342900" indent="-342900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750" b="0" dirty="0" smtClean="0">
                <a:solidFill>
                  <a:schemeClr val="tx1">
                    <a:lumMod val="50000"/>
                  </a:schemeClr>
                </a:solidFill>
              </a:rPr>
              <a:t>Un relevé d’impôt est émis au nom de chaque payeur.</a:t>
            </a:r>
          </a:p>
        </p:txBody>
      </p:sp>
      <p:graphicFrame>
        <p:nvGraphicFramePr>
          <p:cNvPr id="7" name="Espace réservé du titre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003185985"/>
              </p:ext>
            </p:extLst>
          </p:nvPr>
        </p:nvGraphicFramePr>
        <p:xfrm>
          <a:off x="7085587" y="639267"/>
          <a:ext cx="4720413" cy="451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828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998411">
                  <a:extLst>
                    <a:ext uri="{9D8B030D-6E8A-4147-A177-3AD203B41FA5}">
                      <a16:colId xmlns:a16="http://schemas.microsoft.com/office/drawing/2014/main" val="2495750641"/>
                    </a:ext>
                  </a:extLst>
                </a:gridCol>
                <a:gridCol w="1008174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pPr algn="ctr" rtl="0"/>
                      <a:r>
                        <a:rPr lang="fr-FR" sz="2000" b="1" noProof="0" dirty="0" smtClean="0">
                          <a:latin typeface="+mj-lt"/>
                        </a:rPr>
                        <a:t>Mode de Paiement</a:t>
                      </a:r>
                      <a:endParaRPr lang="fr-FR" sz="2000" b="1" noProof="0" dirty="0">
                        <a:latin typeface="+mj-lt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b="1" noProof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Accepté</a:t>
                      </a:r>
                      <a:endParaRPr lang="fr-FR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b="1" noProof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Refusé</a:t>
                      </a:r>
                      <a:endParaRPr lang="fr-FR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0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Argent comptant</a:t>
                      </a: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i="0" kern="1200" noProof="0" dirty="0" smtClean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√</a:t>
                      </a:r>
                      <a:endParaRPr lang="fr-FR" sz="28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28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65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Chèque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Libellé:  CSSDA école Jean-XXIII</a:t>
                      </a: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i="0" kern="1200" noProof="0" dirty="0" smtClean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√</a:t>
                      </a:r>
                      <a:endParaRPr lang="fr-FR" sz="28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28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Carte débit</a:t>
                      </a: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i="0" kern="1200" noProof="0" dirty="0" smtClean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√</a:t>
                      </a:r>
                      <a:endParaRPr lang="fr-FR" sz="28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28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Carte de</a:t>
                      </a:r>
                      <a:r>
                        <a:rPr lang="fr-FR" sz="2000" b="1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crédit</a:t>
                      </a:r>
                      <a:endParaRPr lang="fr-FR" sz="2000" b="1" i="0" kern="1200" noProof="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i="0" kern="1200" noProof="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i="0" kern="1200" noProof="0" dirty="0" smtClean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√</a:t>
                      </a:r>
                      <a:endParaRPr lang="fr-FR" sz="28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Paiement par internet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Numéro de référence sur l’état de compte</a:t>
                      </a: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i="0" kern="1200" noProof="0" dirty="0" smtClean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√</a:t>
                      </a:r>
                      <a:endParaRPr lang="fr-FR" sz="28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28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224139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Virement</a:t>
                      </a:r>
                      <a:r>
                        <a:rPr lang="fr-FR" sz="2000" b="1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Intérac</a:t>
                      </a:r>
                      <a:endParaRPr lang="fr-FR" sz="2000" b="1" i="0" kern="1200" noProof="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28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i="0" kern="1200" noProof="0" dirty="0" smtClean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√</a:t>
                      </a:r>
                      <a:endParaRPr lang="fr-FR" sz="28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5118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71791" y="986427"/>
            <a:ext cx="3933620" cy="734415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 smtClean="0"/>
              <a:t>Horaire du SDG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2457878" cy="80467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 smtClean="0"/>
              <a:t>Ouverture à 6:30</a:t>
            </a:r>
          </a:p>
          <a:p>
            <a:pPr rtl="0"/>
            <a:r>
              <a:rPr lang="fr-FR" dirty="0" smtClean="0"/>
              <a:t>Fermeture à 18:00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181" y="3669562"/>
            <a:ext cx="4571419" cy="2916809"/>
          </a:xfrm>
        </p:spPr>
        <p:txBody>
          <a:bodyPr rtlCol="0">
            <a:noAutofit/>
          </a:bodyPr>
          <a:lstStyle/>
          <a:p>
            <a:r>
              <a:rPr lang="fr-CA" sz="1800" dirty="0" smtClean="0">
                <a:solidFill>
                  <a:schemeClr val="tx1">
                    <a:lumMod val="50000"/>
                  </a:schemeClr>
                </a:solidFill>
              </a:rPr>
              <a:t>La porte pour le service de garde est la numéro 6, il y a une sonnette à votre droite;</a:t>
            </a:r>
          </a:p>
          <a:p>
            <a:endParaRPr lang="fr-CA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CA" sz="1800" dirty="0" smtClean="0">
                <a:solidFill>
                  <a:schemeClr val="tx1">
                    <a:lumMod val="50000"/>
                  </a:schemeClr>
                </a:solidFill>
              </a:rPr>
              <a:t>Fermé </a:t>
            </a:r>
            <a:r>
              <a:rPr lang="fr-CA" sz="1800" dirty="0">
                <a:solidFill>
                  <a:schemeClr val="tx1">
                    <a:lumMod val="50000"/>
                  </a:schemeClr>
                </a:solidFill>
              </a:rPr>
              <a:t>les jours fériés, durant les vacances de </a:t>
            </a:r>
            <a:r>
              <a:rPr lang="fr-CA" sz="1800" dirty="0" smtClean="0">
                <a:solidFill>
                  <a:schemeClr val="tx1">
                    <a:lumMod val="50000"/>
                  </a:schemeClr>
                </a:solidFill>
              </a:rPr>
              <a:t>Noël</a:t>
            </a:r>
            <a:r>
              <a:rPr lang="fr-CA" sz="1800" dirty="0">
                <a:solidFill>
                  <a:schemeClr val="tx1">
                    <a:lumMod val="50000"/>
                  </a:schemeClr>
                </a:solidFill>
              </a:rPr>
              <a:t>, la semaine de relâche et </a:t>
            </a:r>
            <a:r>
              <a:rPr lang="fr-CA" sz="1800" dirty="0" smtClean="0">
                <a:solidFill>
                  <a:schemeClr val="tx1">
                    <a:lumMod val="50000"/>
                  </a:schemeClr>
                </a:solidFill>
              </a:rPr>
              <a:t>l’été</a:t>
            </a:r>
            <a:r>
              <a:rPr lang="fr-CA" sz="1800" dirty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fr-CA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CA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CA" sz="1800" dirty="0">
                <a:solidFill>
                  <a:schemeClr val="tx1">
                    <a:lumMod val="50000"/>
                  </a:schemeClr>
                </a:solidFill>
              </a:rPr>
              <a:t>En cas de tempête de neige aller voir le site internet </a:t>
            </a:r>
            <a:r>
              <a:rPr lang="fr-CA" sz="1800" dirty="0" smtClean="0">
                <a:solidFill>
                  <a:schemeClr val="tx1">
                    <a:lumMod val="50000"/>
                  </a:schemeClr>
                </a:solidFill>
              </a:rPr>
              <a:t>du CSSDA, </a:t>
            </a:r>
            <a:r>
              <a:rPr lang="fr-CA" sz="1800" dirty="0">
                <a:solidFill>
                  <a:schemeClr val="tx1">
                    <a:lumMod val="50000"/>
                  </a:schemeClr>
                </a:solidFill>
              </a:rPr>
              <a:t>un message sera affiché </a:t>
            </a:r>
            <a:r>
              <a:rPr lang="fr-CA" sz="1800" dirty="0" smtClean="0">
                <a:solidFill>
                  <a:schemeClr val="tx1">
                    <a:lumMod val="50000"/>
                  </a:schemeClr>
                </a:solidFill>
              </a:rPr>
              <a:t>vous indiquant si </a:t>
            </a:r>
            <a:r>
              <a:rPr lang="fr-CA" sz="1800" dirty="0">
                <a:solidFill>
                  <a:schemeClr val="tx1">
                    <a:lumMod val="50000"/>
                  </a:schemeClr>
                </a:solidFill>
              </a:rPr>
              <a:t>on est ouvert ou fermé</a:t>
            </a:r>
            <a:r>
              <a:rPr lang="fr-CA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fr-CA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953">
            <a:off x="7282293" y="326960"/>
            <a:ext cx="2987861" cy="53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 le départ…</a:t>
            </a: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793239" y="2333685"/>
            <a:ext cx="9628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Entre 14h25 et 17h00 vous </a:t>
            </a: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devez vous </a:t>
            </a: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présenter au bâtiment de l’annexe maternelle.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CA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Après 17h00 vous </a:t>
            </a: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devez vous présenter au poste d’accueil du SDG (porte 6) et demander votre </a:t>
            </a: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enfant, </a:t>
            </a: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(carte d’identité avec photo est requise</a:t>
            </a: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). 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CA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Signature </a:t>
            </a: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et heure de départ tous les </a:t>
            </a: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soirs</a:t>
            </a: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fr-CA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endParaRPr lang="fr-CA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Aucune circulation dans l’école sans un laissé passer, aucun retour en classe, vous devez prendre un rendez-vous au secrétariat si vous voulez voir un </a:t>
            </a: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enseignant</a:t>
            </a: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fr-CA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endParaRPr lang="fr-CA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Aucun départ suite à un appel </a:t>
            </a: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téléphonique</a:t>
            </a: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fr-CA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endParaRPr lang="fr-CA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Avertir l’école et le SDG si l’enfant est absent de </a:t>
            </a: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l’école</a:t>
            </a: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;</a:t>
            </a:r>
            <a:endParaRPr lang="fr-CA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endParaRPr lang="fr-CA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Seulement </a:t>
            </a:r>
            <a:r>
              <a:rPr lang="fr-CA" dirty="0">
                <a:solidFill>
                  <a:schemeClr val="tx1">
                    <a:lumMod val="50000"/>
                  </a:schemeClr>
                </a:solidFill>
              </a:rPr>
              <a:t>les personnes autorisées à quitter avec votre enfant pourront le faire, vous devez fournir les noms lors de l’inscription. Pour en ajouter, nous retourner l’annexe #2</a:t>
            </a: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fr-CA" dirty="0"/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 txBox="1">
            <a:spLocks/>
          </p:cNvSpPr>
          <p:nvPr/>
        </p:nvSpPr>
        <p:spPr>
          <a:xfrm>
            <a:off x="6741995" y="1043851"/>
            <a:ext cx="4066064" cy="981420"/>
          </a:xfrm>
          <a:prstGeom prst="rect">
            <a:avLst/>
          </a:prstGeom>
          <a:gradFill>
            <a:gsLst>
              <a:gs pos="49000">
                <a:srgbClr val="FFFF00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10800000" scaled="1"/>
          </a:gradFill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Respecter les règles de la COVID en vigueur.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5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04" y="670144"/>
            <a:ext cx="3968496" cy="832104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000" dirty="0" smtClean="0">
                <a:latin typeface="+mj-lt"/>
              </a:rPr>
              <a:t>Stationnement</a:t>
            </a:r>
            <a:endParaRPr lang="fr-FR" sz="4000" dirty="0">
              <a:latin typeface="+mj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 txBox="1">
            <a:spLocks/>
          </p:cNvSpPr>
          <p:nvPr/>
        </p:nvSpPr>
        <p:spPr>
          <a:xfrm>
            <a:off x="1672884" y="1502248"/>
            <a:ext cx="8462634" cy="46261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1800" dirty="0" smtClean="0"/>
              <a:t>Utiliser </a:t>
            </a:r>
            <a:r>
              <a:rPr lang="fr-CA" sz="1800" dirty="0"/>
              <a:t>le stationnement de </a:t>
            </a:r>
            <a:r>
              <a:rPr lang="fr-CA" sz="1800" dirty="0" smtClean="0"/>
              <a:t>l’église</a:t>
            </a:r>
            <a:r>
              <a:rPr lang="fr-CA" sz="1800" dirty="0"/>
              <a:t>;</a:t>
            </a:r>
            <a:endParaRPr lang="fr-CA" sz="1800" dirty="0" smtClean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endParaRPr lang="fr-CA" sz="1800" dirty="0"/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1800" dirty="0" smtClean="0"/>
              <a:t>Ne </a:t>
            </a:r>
            <a:r>
              <a:rPr lang="fr-CA" sz="1800" dirty="0"/>
              <a:t>pas se stationner sur le </a:t>
            </a:r>
            <a:r>
              <a:rPr lang="fr-CA" sz="1800" dirty="0" smtClean="0"/>
              <a:t>débarcadère</a:t>
            </a:r>
            <a:r>
              <a:rPr lang="fr-CA" sz="1800" dirty="0"/>
              <a:t>;</a:t>
            </a:r>
            <a:endParaRPr lang="fr-CA" sz="1800" dirty="0" smtClean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endParaRPr lang="fr-CA" sz="1800" dirty="0" smtClean="0"/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1800" dirty="0" smtClean="0"/>
              <a:t>Respecter les pancartes d’interdiction de stationner sur la rue;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CA" sz="1800" dirty="0"/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1800" dirty="0" smtClean="0"/>
              <a:t>La rue du Curé-</a:t>
            </a:r>
            <a:r>
              <a:rPr lang="fr-CA" sz="1800" dirty="0" err="1" smtClean="0"/>
              <a:t>Longpré</a:t>
            </a:r>
            <a:r>
              <a:rPr lang="fr-CA" sz="1800" dirty="0" smtClean="0"/>
              <a:t> est un SENS UNIQUE;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CA" sz="1800" dirty="0"/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1800" dirty="0" smtClean="0"/>
              <a:t>Le stationnement du personnel est réservé aux membres du personnel.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69066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fr-FR" sz="3600" dirty="0" smtClean="0"/>
              <a:t>Informations générales</a:t>
            </a:r>
            <a:endParaRPr lang="fr-FR" sz="3600" dirty="0"/>
          </a:p>
        </p:txBody>
      </p:sp>
      <p:sp>
        <p:nvSpPr>
          <p:cNvPr id="8" name="Zone de texte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2328530" y="1857265"/>
            <a:ext cx="8134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u="sng" dirty="0">
              <a:solidFill>
                <a:srgbClr val="0070C0"/>
              </a:solidFill>
            </a:endParaRPr>
          </a:p>
          <a:p>
            <a:pPr marL="285750" indent="-285750" algn="just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Fournir un repas ne nécessitant pas d’être réchauffé, nous n’avons pas de four à micro-ondes;</a:t>
            </a:r>
          </a:p>
          <a:p>
            <a:pPr marL="285750" indent="-285750" algn="just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Fournir une collation pour l’après-midi (fruits, légumes, fromage, yogourt).</a:t>
            </a:r>
          </a:p>
          <a:p>
            <a:pPr marL="285750" indent="-285750" algn="just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Aucun contenant en verre;</a:t>
            </a:r>
          </a:p>
          <a:p>
            <a:pPr marL="285750" indent="-285750" algn="just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Bien identifier la boîte à lunch;</a:t>
            </a:r>
          </a:p>
          <a:p>
            <a:pPr marL="285750" indent="-285750" algn="just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Utiliser un « 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ice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 pack » afin de garder frais la boîte à lunch;</a:t>
            </a:r>
          </a:p>
          <a:p>
            <a:pPr marL="285750" indent="-285750" algn="just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Aucune friandise, croustille, liqueur, </a:t>
            </a:r>
            <a:r>
              <a:rPr lang="fr-FR" dirty="0" err="1" smtClean="0">
                <a:solidFill>
                  <a:schemeClr val="accent4">
                    <a:lumMod val="50000"/>
                  </a:schemeClr>
                </a:solidFill>
              </a:rPr>
              <a:t>etc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marL="285750" indent="-285750" algn="just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Aucun aliment ne doit contenir des arachides;</a:t>
            </a:r>
          </a:p>
          <a:p>
            <a:pPr marL="285750" indent="-285750" algn="just" rtl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Votre enfant doit prendre un médicament durant les heures scolaires, le médicament doit être accompagné du formulaire d’autorisation d’administration de médication dument remplie et accompagné de la prescription médicale.</a:t>
            </a:r>
            <a:endParaRPr lang="fr-FR" u="sng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9</a:t>
            </a:fld>
            <a:endParaRPr lang="fr-FR" noProof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Journées pédagogiques</a:t>
            </a:r>
            <a:endParaRPr lang="fr-CA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 txBox="1">
            <a:spLocks/>
          </p:cNvSpPr>
          <p:nvPr/>
        </p:nvSpPr>
        <p:spPr>
          <a:xfrm>
            <a:off x="1672884" y="1834081"/>
            <a:ext cx="8462634" cy="41117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1800" dirty="0"/>
              <a:t>Vous recevrez </a:t>
            </a:r>
            <a:r>
              <a:rPr lang="fr-CA" sz="1800" dirty="0" smtClean="0"/>
              <a:t>un courriel trois </a:t>
            </a:r>
            <a:r>
              <a:rPr lang="fr-CA" sz="1800" dirty="0"/>
              <a:t>semaines avant la date </a:t>
            </a:r>
            <a:r>
              <a:rPr lang="fr-CA" sz="1800" dirty="0" smtClean="0"/>
              <a:t>chaque journée pédagogique et vous devrez répondre en complétant un formulaire en ligne</a:t>
            </a:r>
            <a:r>
              <a:rPr lang="fr-CA" dirty="0" smtClean="0"/>
              <a:t>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1800" dirty="0" smtClean="0"/>
              <a:t>Respecter </a:t>
            </a:r>
            <a:r>
              <a:rPr lang="fr-CA" sz="1800" dirty="0"/>
              <a:t>la date limite d’inscription, </a:t>
            </a:r>
            <a:r>
              <a:rPr lang="fr-CA" sz="1800" dirty="0" smtClean="0"/>
              <a:t>et répondre rapidement, que votre  enfant soit présent </a:t>
            </a:r>
            <a:r>
              <a:rPr lang="fr-CA" sz="1800" dirty="0"/>
              <a:t>ou </a:t>
            </a:r>
            <a:r>
              <a:rPr lang="fr-CA" sz="1800" dirty="0" smtClean="0"/>
              <a:t>absent. 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1800" dirty="0" smtClean="0"/>
              <a:t>On </a:t>
            </a:r>
            <a:r>
              <a:rPr lang="fr-CA" sz="1800" dirty="0"/>
              <a:t>offre toujours une journée à l’école </a:t>
            </a:r>
            <a:r>
              <a:rPr lang="fr-CA" sz="1800" dirty="0" smtClean="0"/>
              <a:t>à un </a:t>
            </a:r>
            <a:r>
              <a:rPr lang="fr-CA" sz="1800" dirty="0"/>
              <a:t>tarif de </a:t>
            </a:r>
            <a:r>
              <a:rPr lang="fr-CA" sz="1800" dirty="0" smtClean="0"/>
              <a:t>16,50$.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1800" dirty="0" smtClean="0"/>
              <a:t>On </a:t>
            </a:r>
            <a:r>
              <a:rPr lang="fr-CA" sz="1800" dirty="0"/>
              <a:t>offre parfois </a:t>
            </a:r>
            <a:r>
              <a:rPr lang="fr-CA" sz="1800" dirty="0" smtClean="0"/>
              <a:t>le choix entre une activité-école </a:t>
            </a:r>
            <a:r>
              <a:rPr lang="fr-CA" sz="1800" dirty="0"/>
              <a:t>ou une sortie à un coût </a:t>
            </a:r>
            <a:r>
              <a:rPr lang="fr-CA" sz="1800" dirty="0" smtClean="0"/>
              <a:t>supérieur. Ce coût inclut les </a:t>
            </a:r>
            <a:r>
              <a:rPr lang="fr-CA" sz="1800" dirty="0"/>
              <a:t>frais de garde </a:t>
            </a:r>
            <a:r>
              <a:rPr lang="fr-CA" sz="1800" dirty="0" smtClean="0"/>
              <a:t>de 16,50$, </a:t>
            </a:r>
            <a:r>
              <a:rPr lang="fr-CA" sz="1800" dirty="0"/>
              <a:t>les frais d’activité et les frais </a:t>
            </a:r>
            <a:r>
              <a:rPr lang="fr-CA" sz="1800" dirty="0" smtClean="0"/>
              <a:t>d’autobus.</a:t>
            </a:r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CA" sz="1800" dirty="0" smtClean="0"/>
              <a:t>Le </a:t>
            </a:r>
            <a:r>
              <a:rPr lang="fr-CA" sz="1800" dirty="0"/>
              <a:t>nombre de places peut être </a:t>
            </a:r>
            <a:r>
              <a:rPr lang="fr-CA" sz="1800" dirty="0" smtClean="0"/>
              <a:t>limité </a:t>
            </a:r>
            <a:r>
              <a:rPr lang="fr-CA" sz="1800" dirty="0"/>
              <a:t>pour les </a:t>
            </a:r>
            <a:r>
              <a:rPr lang="fr-CA" sz="1800" dirty="0" smtClean="0"/>
              <a:t>sorties, l’ordre de réception de l’inscription servira à déterminer les participants à la sortie.</a:t>
            </a:r>
            <a:endParaRPr lang="fr-CA" sz="1800" dirty="0"/>
          </a:p>
          <a:p>
            <a:pPr marL="285750" indent="-28575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CA" sz="1800" dirty="0" smtClean="0"/>
          </a:p>
        </p:txBody>
      </p:sp>
    </p:spTree>
    <p:extLst>
      <p:ext uri="{BB962C8B-B14F-4D97-AF65-F5344CB8AC3E}">
        <p14:creationId xmlns:p14="http://schemas.microsoft.com/office/powerpoint/2010/main" val="1309823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6_TF66931380" id="{186CBF49-FD27-4B76-ABED-D6BE699447F5}" vid="{D4B73DB7-75AC-4CB7-8EED-7C0B2FA04D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école primaire</Template>
  <TotalTime>0</TotalTime>
  <Words>783</Words>
  <Application>Microsoft Office PowerPoint</Application>
  <PresentationFormat>Grand écran</PresentationFormat>
  <Paragraphs>131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Franklin Gothic Book</vt:lpstr>
      <vt:lpstr>Thème Office</vt:lpstr>
      <vt:lpstr>Service de garde</vt:lpstr>
      <vt:lpstr>Nicolas Forget Technicien responsable</vt:lpstr>
      <vt:lpstr>Tarifs</vt:lpstr>
      <vt:lpstr>Facturation</vt:lpstr>
      <vt:lpstr>Horaire du SDG</vt:lpstr>
      <vt:lpstr>Pour le départ…</vt:lpstr>
      <vt:lpstr>Stationnement</vt:lpstr>
      <vt:lpstr>Informations générales</vt:lpstr>
      <vt:lpstr>Journées pédagogiques</vt:lpstr>
      <vt:lpstr>Merci!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2021-04-08T13:48:21Z</dcterms:created>
  <dcterms:modified xsi:type="dcterms:W3CDTF">2021-05-21T17:28:51Z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